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0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276" r:id="rId18"/>
    <p:sldId id="28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0E5C-0774-491F-9DC7-9C62409CB5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3BCBF-F398-4EB4-B95A-BC7E2B8D4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83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8A32-756E-E856-F190-B12474A4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3FBCF-88F1-F3CE-C202-C4DC8A82D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DE176-7394-C2BD-86AD-A41058867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2BA01-7A79-1091-1858-DE29495AB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48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D7390-D703-F991-17E9-C5C5DB25E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67006-ADA6-9D34-46CD-FE7FFCE05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2FE0D3-8E78-391D-13C6-29EA868E6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EE273-746A-B968-EB81-61FE61B0C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75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72491-05DD-DDD1-4333-714039AE0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679866-3454-4697-BAB1-06F98F83B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7E1DC-6EBA-7310-6992-95FB140C7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84383-8F28-1EA4-5246-344B3598D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8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 dirty="0"/>
              <a:t>MODUL 3: </a:t>
            </a:r>
            <a:r>
              <a:rPr lang="en-US" dirty="0" err="1"/>
              <a:t>Sprovođenje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ocene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lokaliteta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99709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PROGRAM OBUKE O PRISTUPAČNOM KULTURNOM TURIZMU – OBUKA ZA TRENERE</a:t>
            </a:r>
            <a:endParaRPr lang="en-GB" dirty="0"/>
          </a:p>
          <a:p>
            <a:r>
              <a:rPr lang="en-GB" dirty="0" err="1"/>
              <a:t>ProjeKAT</a:t>
            </a:r>
            <a:r>
              <a:rPr lang="en-GB" dirty="0"/>
              <a:t>: TACT - </a:t>
            </a:r>
            <a:r>
              <a:rPr lang="pl-PL" dirty="0"/>
              <a:t>OBUKA ZA PRISTUPAČNI KULTURNI TURIZAM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Finansirano</a:t>
            </a:r>
            <a:r>
              <a:rPr lang="en-US" sz="1200" dirty="0"/>
              <a:t> od </a:t>
            </a:r>
            <a:r>
              <a:rPr lang="en-US" sz="1200" dirty="0" err="1"/>
              <a:t>strane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Izneti</a:t>
            </a:r>
            <a:r>
              <a:rPr lang="en-US" sz="1200" dirty="0"/>
              <a:t> </a:t>
            </a:r>
            <a:r>
              <a:rPr lang="en-US" sz="1200" dirty="0" err="1"/>
              <a:t>stavovi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mišljenja</a:t>
            </a:r>
            <a:r>
              <a:rPr lang="en-US" sz="1200" dirty="0"/>
              <a:t> </a:t>
            </a:r>
            <a:r>
              <a:rPr lang="en-US" sz="1200" dirty="0" err="1"/>
              <a:t>predstavljaju</a:t>
            </a:r>
            <a:r>
              <a:rPr lang="en-US" sz="1200" dirty="0"/>
              <a:t> </a:t>
            </a:r>
            <a:r>
              <a:rPr lang="en-US" sz="1200" dirty="0" err="1"/>
              <a:t>isključivo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autora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ne </a:t>
            </a:r>
            <a:r>
              <a:rPr lang="en-US" sz="1200" dirty="0" err="1"/>
              <a:t>moraju</a:t>
            </a:r>
            <a:r>
              <a:rPr lang="en-US" sz="1200" dirty="0"/>
              <a:t> </a:t>
            </a:r>
            <a:r>
              <a:rPr lang="en-US" sz="1200" dirty="0" err="1"/>
              <a:t>nužno</a:t>
            </a:r>
            <a:r>
              <a:rPr lang="en-US" sz="1200" dirty="0"/>
              <a:t> </a:t>
            </a:r>
            <a:r>
              <a:rPr lang="en-US" sz="1200" dirty="0" err="1"/>
              <a:t>odražavati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Fondacije</a:t>
            </a:r>
            <a:r>
              <a:rPr lang="en-US" sz="1200" dirty="0"/>
              <a:t> Tempus. Ni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Fondacija</a:t>
            </a:r>
            <a:r>
              <a:rPr lang="en-US" sz="1200" dirty="0"/>
              <a:t> Tempus ne </a:t>
            </a:r>
            <a:r>
              <a:rPr lang="en-US" sz="1200" dirty="0" err="1"/>
              <a:t>mogu</a:t>
            </a:r>
            <a:r>
              <a:rPr lang="en-US" sz="1200" dirty="0"/>
              <a:t> se </a:t>
            </a:r>
            <a:r>
              <a:rPr lang="en-US" sz="1200" dirty="0" err="1"/>
              <a:t>smatrati</a:t>
            </a:r>
            <a:r>
              <a:rPr lang="en-US" sz="1200" dirty="0"/>
              <a:t> </a:t>
            </a:r>
            <a:r>
              <a:rPr lang="en-US" sz="1200" dirty="0" err="1"/>
              <a:t>odgovornim</a:t>
            </a:r>
            <a:r>
              <a:rPr lang="en-US" sz="1200" dirty="0"/>
              <a:t> za </a:t>
            </a:r>
            <a:r>
              <a:rPr lang="en-US" sz="1200" dirty="0" err="1"/>
              <a:t>njihov</a:t>
            </a:r>
            <a:r>
              <a:rPr lang="en-US" sz="1200" dirty="0"/>
              <a:t> </a:t>
            </a:r>
            <a:r>
              <a:rPr lang="en-US" sz="1200" dirty="0" err="1"/>
              <a:t>sadržaj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66241-7C4E-ACEA-DE9D-8A29D3D03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56B9D-4B41-9F15-0DBD-12B8E2E0EE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 err="1"/>
              <a:t>Informacije</a:t>
            </a:r>
            <a:r>
              <a:rPr lang="en-US" sz="2400" b="1" dirty="0"/>
              <a:t> pre </a:t>
            </a:r>
            <a:r>
              <a:rPr lang="en-US" sz="2400" b="1" dirty="0" err="1"/>
              <a:t>posete</a:t>
            </a:r>
            <a:r>
              <a:rPr lang="en-US" sz="2400" b="1" dirty="0"/>
              <a:t> </a:t>
            </a:r>
          </a:p>
          <a:p>
            <a:pPr lvl="1"/>
            <a:r>
              <a:rPr lang="en-US" sz="2000" dirty="0" err="1"/>
              <a:t>pristupačnost</a:t>
            </a:r>
            <a:r>
              <a:rPr lang="en-US" sz="2000" dirty="0"/>
              <a:t> </a:t>
            </a:r>
            <a:r>
              <a:rPr lang="en-US" sz="2000" dirty="0" err="1"/>
              <a:t>veb-sajta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jednostavnost</a:t>
            </a:r>
            <a:r>
              <a:rPr lang="en-US" sz="2000" dirty="0"/>
              <a:t> </a:t>
            </a:r>
            <a:r>
              <a:rPr lang="en-US" sz="2000" dirty="0" err="1"/>
              <a:t>snalaženja</a:t>
            </a:r>
            <a:r>
              <a:rPr lang="en-GB" sz="2000" dirty="0"/>
              <a:t>;</a:t>
            </a:r>
            <a:endParaRPr lang="en-US" sz="2000" dirty="0"/>
          </a:p>
          <a:p>
            <a:pPr lvl="1"/>
            <a:r>
              <a:rPr lang="en-US" sz="2000" dirty="0" err="1"/>
              <a:t>posebne</a:t>
            </a:r>
            <a:r>
              <a:rPr lang="en-US" sz="2000" dirty="0"/>
              <a:t> </a:t>
            </a:r>
            <a:r>
              <a:rPr lang="en-US" sz="2000" dirty="0" err="1"/>
              <a:t>stranice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sekcije</a:t>
            </a:r>
            <a:r>
              <a:rPr lang="en-US" sz="2000" dirty="0"/>
              <a:t> </a:t>
            </a:r>
            <a:r>
              <a:rPr lang="en-US" sz="2000" dirty="0" err="1"/>
              <a:t>posvećene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GB" sz="2000" dirty="0"/>
              <a:t>;</a:t>
            </a:r>
            <a:endParaRPr lang="en-US" sz="2000" dirty="0"/>
          </a:p>
          <a:p>
            <a:pPr lvl="1"/>
            <a:r>
              <a:rPr lang="en-US" sz="2000" dirty="0" err="1"/>
              <a:t>jasni</a:t>
            </a:r>
            <a:r>
              <a:rPr lang="en-US" sz="2000" dirty="0"/>
              <a:t> </a:t>
            </a:r>
            <a:r>
              <a:rPr lang="en-US" sz="2000" dirty="0" err="1"/>
              <a:t>opisi</a:t>
            </a:r>
            <a:r>
              <a:rPr lang="en-US" sz="2000" dirty="0"/>
              <a:t> </a:t>
            </a:r>
            <a:r>
              <a:rPr lang="en-US" sz="2000" dirty="0" err="1"/>
              <a:t>fizičke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, a ne </a:t>
            </a:r>
            <a:r>
              <a:rPr lang="en-US" sz="2000" dirty="0" err="1"/>
              <a:t>neodređene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opšte</a:t>
            </a:r>
            <a:r>
              <a:rPr lang="en-US" sz="2000" dirty="0"/>
              <a:t> </a:t>
            </a:r>
            <a:r>
              <a:rPr lang="en-US" sz="2000" dirty="0" err="1"/>
              <a:t>oznake</a:t>
            </a:r>
            <a:r>
              <a:rPr lang="en-GB" sz="2000" dirty="0"/>
              <a:t>;</a:t>
            </a:r>
            <a:endParaRPr lang="en-US" sz="2000" dirty="0"/>
          </a:p>
          <a:p>
            <a:pPr lvl="1"/>
            <a:r>
              <a:rPr lang="en-US" sz="2000" dirty="0" err="1"/>
              <a:t>informacije</a:t>
            </a:r>
            <a:r>
              <a:rPr lang="en-US" sz="2000" dirty="0"/>
              <a:t> o </a:t>
            </a:r>
            <a:r>
              <a:rPr lang="en-US" sz="2000" dirty="0" err="1"/>
              <a:t>udaljenostima</a:t>
            </a:r>
            <a:r>
              <a:rPr lang="en-US" sz="2000" dirty="0"/>
              <a:t>, </a:t>
            </a:r>
            <a:r>
              <a:rPr lang="en-US" sz="2000" dirty="0" err="1"/>
              <a:t>vrstama</a:t>
            </a:r>
            <a:r>
              <a:rPr lang="en-US" sz="2000" dirty="0"/>
              <a:t> </a:t>
            </a:r>
            <a:r>
              <a:rPr lang="en-US" sz="2000" dirty="0" err="1"/>
              <a:t>podloge</a:t>
            </a:r>
            <a:r>
              <a:rPr lang="en-US" sz="2000" dirty="0"/>
              <a:t>, </a:t>
            </a:r>
            <a:r>
              <a:rPr lang="en-US" sz="2000" dirty="0" err="1"/>
              <a:t>nagibima</a:t>
            </a:r>
            <a:r>
              <a:rPr lang="en-US" sz="2000" dirty="0"/>
              <a:t>, </a:t>
            </a:r>
            <a:r>
              <a:rPr lang="en-US" sz="2000" dirty="0" err="1"/>
              <a:t>mestima</a:t>
            </a:r>
            <a:r>
              <a:rPr lang="en-US" sz="2000" dirty="0"/>
              <a:t> za </a:t>
            </a:r>
            <a:r>
              <a:rPr lang="en-US" sz="2000" dirty="0" err="1"/>
              <a:t>sedenje</a:t>
            </a:r>
            <a:r>
              <a:rPr lang="en-US" sz="2000" dirty="0"/>
              <a:t>, </a:t>
            </a:r>
            <a:r>
              <a:rPr lang="en-US" sz="2000" dirty="0" err="1"/>
              <a:t>osvetljenju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nivou</a:t>
            </a:r>
            <a:r>
              <a:rPr lang="en-US" sz="2000" dirty="0"/>
              <a:t> buke</a:t>
            </a:r>
            <a:r>
              <a:rPr lang="en-GB" sz="2000" dirty="0"/>
              <a:t>;</a:t>
            </a:r>
            <a:endParaRPr lang="en-US" sz="2000" dirty="0"/>
          </a:p>
          <a:p>
            <a:pPr lvl="1"/>
            <a:r>
              <a:rPr lang="pl-PL" sz="2000" dirty="0"/>
              <a:t>dostupnost pristupačnih toaleta i prostora za odmor</a:t>
            </a:r>
            <a:r>
              <a:rPr lang="en-GB" sz="2000" dirty="0"/>
              <a:t>;</a:t>
            </a:r>
            <a:endParaRPr lang="en-US" sz="2000" dirty="0"/>
          </a:p>
          <a:p>
            <a:pPr lvl="1"/>
            <a:r>
              <a:rPr lang="pl-PL" sz="2000" dirty="0"/>
              <a:t>opcije prevoza i tačke dolaska</a:t>
            </a:r>
            <a:r>
              <a:rPr lang="en-GB" sz="2000" dirty="0"/>
              <a:t>;</a:t>
            </a:r>
            <a:endParaRPr lang="en-US" sz="2000" dirty="0"/>
          </a:p>
          <a:p>
            <a:pPr lvl="1"/>
            <a:r>
              <a:rPr lang="en-US" sz="2000" dirty="0" err="1"/>
              <a:t>dostupnost</a:t>
            </a:r>
            <a:r>
              <a:rPr lang="en-US" sz="2000" dirty="0"/>
              <a:t> </a:t>
            </a:r>
            <a:r>
              <a:rPr lang="en-US" sz="2000" dirty="0" err="1"/>
              <a:t>pomoći</a:t>
            </a:r>
            <a:r>
              <a:rPr lang="en-US" sz="2000" dirty="0"/>
              <a:t>, </a:t>
            </a:r>
            <a:r>
              <a:rPr lang="en-US" sz="2000" dirty="0" err="1"/>
              <a:t>vođenih</a:t>
            </a:r>
            <a:r>
              <a:rPr lang="en-US" sz="2000" dirty="0"/>
              <a:t> </a:t>
            </a:r>
            <a:r>
              <a:rPr lang="en-US" sz="2000" dirty="0" err="1"/>
              <a:t>programa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sadržaja</a:t>
            </a:r>
            <a:r>
              <a:rPr lang="en-US" sz="2000" dirty="0"/>
              <a:t> u </a:t>
            </a:r>
            <a:r>
              <a:rPr lang="en-US" sz="2000" dirty="0" err="1"/>
              <a:t>alternativnim</a:t>
            </a:r>
            <a:r>
              <a:rPr lang="en-US" sz="2000" dirty="0"/>
              <a:t> </a:t>
            </a:r>
            <a:r>
              <a:rPr lang="en-US" sz="2000" dirty="0" err="1"/>
              <a:t>formatima</a:t>
            </a:r>
            <a:r>
              <a:rPr lang="en-GB" sz="2000" dirty="0"/>
              <a:t>.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81B92C-FB93-A5A9-E0AB-40E8B3E7BB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b="1" dirty="0" err="1"/>
              <a:t>Dolazak</a:t>
            </a:r>
            <a:r>
              <a:rPr lang="en-GB" sz="2400" b="1" dirty="0"/>
              <a:t> </a:t>
            </a:r>
            <a:r>
              <a:rPr lang="en-GB" sz="2400" b="1" dirty="0" err="1"/>
              <a:t>i</a:t>
            </a:r>
            <a:r>
              <a:rPr lang="en-GB" sz="2400" b="1" dirty="0"/>
              <a:t> parking</a:t>
            </a:r>
            <a:endParaRPr lang="en-US" sz="2400" b="1" dirty="0"/>
          </a:p>
          <a:p>
            <a:pPr lvl="1"/>
            <a:r>
              <a:rPr lang="en-US" sz="2000" dirty="0" err="1"/>
              <a:t>organizacija</a:t>
            </a:r>
            <a:r>
              <a:rPr lang="en-US" sz="2000" dirty="0"/>
              <a:t> </a:t>
            </a:r>
            <a:r>
              <a:rPr lang="en-US" sz="2000" dirty="0" err="1"/>
              <a:t>prostora</a:t>
            </a:r>
            <a:r>
              <a:rPr lang="en-US" sz="2000" dirty="0"/>
              <a:t> za </a:t>
            </a:r>
            <a:r>
              <a:rPr lang="en-US" sz="2000" dirty="0" err="1"/>
              <a:t>iskrcavanje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parkiranje</a:t>
            </a:r>
            <a:r>
              <a:rPr lang="en-US" sz="2000" dirty="0"/>
              <a:t>, 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pristupačna</a:t>
            </a:r>
            <a:r>
              <a:rPr lang="en-US" sz="2000" dirty="0"/>
              <a:t> parking </a:t>
            </a:r>
            <a:r>
              <a:rPr lang="en-US" sz="2000" dirty="0" err="1"/>
              <a:t>mesta</a:t>
            </a:r>
            <a:r>
              <a:rPr lang="en-US" sz="2000" dirty="0"/>
              <a:t> </a:t>
            </a:r>
            <a:r>
              <a:rPr lang="en-US" sz="2000" dirty="0" err="1"/>
              <a:t>namenjena</a:t>
            </a:r>
            <a:r>
              <a:rPr lang="en-US" sz="2000" dirty="0"/>
              <a:t> </a:t>
            </a:r>
            <a:r>
              <a:rPr lang="en-US" sz="2000" dirty="0" err="1"/>
              <a:t>osobama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endParaRPr lang="en-US" sz="2000" dirty="0"/>
          </a:p>
          <a:p>
            <a:pPr lvl="1"/>
            <a:r>
              <a:rPr lang="en-US" sz="2000" dirty="0" err="1"/>
              <a:t>širina</a:t>
            </a:r>
            <a:r>
              <a:rPr lang="en-US" sz="2000" dirty="0"/>
              <a:t> </a:t>
            </a:r>
            <a:r>
              <a:rPr lang="en-US" sz="2000" dirty="0" err="1"/>
              <a:t>pešačkih</a:t>
            </a:r>
            <a:r>
              <a:rPr lang="en-US" sz="2000" dirty="0"/>
              <a:t> </a:t>
            </a:r>
            <a:r>
              <a:rPr lang="en-US" sz="2000" dirty="0" err="1"/>
              <a:t>staza</a:t>
            </a:r>
            <a:r>
              <a:rPr lang="en-US" sz="2000" dirty="0"/>
              <a:t>, </a:t>
            </a:r>
            <a:r>
              <a:rPr lang="en-US" sz="2000" dirty="0" err="1"/>
              <a:t>kvalitet</a:t>
            </a:r>
            <a:r>
              <a:rPr lang="en-US" sz="2000" dirty="0"/>
              <a:t> </a:t>
            </a:r>
            <a:r>
              <a:rPr lang="en-US" sz="2000" dirty="0" err="1"/>
              <a:t>podloge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održavanje</a:t>
            </a:r>
            <a:endParaRPr lang="en-US" sz="2000" dirty="0"/>
          </a:p>
          <a:p>
            <a:pPr lvl="1"/>
            <a:r>
              <a:rPr lang="en-US" sz="2000" dirty="0" err="1"/>
              <a:t>nagibi</a:t>
            </a:r>
            <a:r>
              <a:rPr lang="en-US" sz="2000" dirty="0"/>
              <a:t>, </a:t>
            </a:r>
            <a:r>
              <a:rPr lang="en-US" sz="2000" dirty="0" err="1"/>
              <a:t>stepenice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rukohvati</a:t>
            </a:r>
            <a:endParaRPr lang="en-US" sz="2000" dirty="0"/>
          </a:p>
          <a:p>
            <a:pPr lvl="1"/>
            <a:r>
              <a:rPr lang="en-US" sz="2000" dirty="0" err="1"/>
              <a:t>nivo</a:t>
            </a:r>
            <a:r>
              <a:rPr lang="en-US" sz="2000" dirty="0"/>
              <a:t> </a:t>
            </a:r>
            <a:r>
              <a:rPr lang="en-US" sz="2000" dirty="0" err="1"/>
              <a:t>osvetljenja</a:t>
            </a:r>
            <a:r>
              <a:rPr lang="en-US" sz="2000" dirty="0"/>
              <a:t>, </a:t>
            </a:r>
            <a:r>
              <a:rPr lang="en-US" sz="2000" dirty="0" err="1"/>
              <a:t>posebno</a:t>
            </a:r>
            <a:r>
              <a:rPr lang="en-US" sz="2000" dirty="0"/>
              <a:t> u </a:t>
            </a:r>
            <a:r>
              <a:rPr lang="en-US" sz="2000" dirty="0" err="1"/>
              <a:t>zasenjenim</a:t>
            </a:r>
            <a:r>
              <a:rPr lang="en-US" sz="2000" dirty="0"/>
              <a:t> </a:t>
            </a:r>
            <a:r>
              <a:rPr lang="en-US" sz="2000" dirty="0" err="1"/>
              <a:t>zonama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u </a:t>
            </a:r>
            <a:r>
              <a:rPr lang="en-US" sz="2000" dirty="0" err="1"/>
              <a:t>večernjim</a:t>
            </a:r>
            <a:r>
              <a:rPr lang="en-US" sz="2000" dirty="0"/>
              <a:t> </a:t>
            </a:r>
            <a:r>
              <a:rPr lang="en-US" sz="2000" dirty="0" err="1"/>
              <a:t>uslovima</a:t>
            </a:r>
            <a:endParaRPr lang="en-US" sz="2000" dirty="0"/>
          </a:p>
          <a:p>
            <a:pPr lvl="1"/>
            <a:r>
              <a:rPr lang="pl-PL" sz="2000" dirty="0"/>
              <a:t>signalizacija od tačaka dolaska do ulaza</a:t>
            </a:r>
            <a:endParaRPr lang="en-US" sz="2000" dirty="0"/>
          </a:p>
          <a:p>
            <a:pPr lvl="1"/>
            <a:r>
              <a:rPr lang="en-US" sz="2000" dirty="0" err="1"/>
              <a:t>mesta</a:t>
            </a:r>
            <a:r>
              <a:rPr lang="en-US" sz="2000" dirty="0"/>
              <a:t> za </a:t>
            </a:r>
            <a:r>
              <a:rPr lang="en-US" sz="2000" dirty="0" err="1"/>
              <a:t>sedenje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odmor</a:t>
            </a:r>
            <a:r>
              <a:rPr lang="en-US" sz="2000" dirty="0"/>
              <a:t> </a:t>
            </a:r>
            <a:r>
              <a:rPr lang="en-US" sz="2000" dirty="0" err="1"/>
              <a:t>duž</a:t>
            </a:r>
            <a:r>
              <a:rPr lang="en-US" sz="2000" dirty="0"/>
              <a:t> </a:t>
            </a:r>
            <a:r>
              <a:rPr lang="en-US" sz="2000" dirty="0" err="1"/>
              <a:t>dužih</a:t>
            </a:r>
            <a:r>
              <a:rPr lang="en-US" sz="2000" dirty="0"/>
              <a:t> </a:t>
            </a:r>
            <a:r>
              <a:rPr lang="en-US" sz="2000" dirty="0" err="1"/>
              <a:t>prilaznih</a:t>
            </a:r>
            <a:r>
              <a:rPr lang="en-US" sz="2000" dirty="0"/>
              <a:t> </a:t>
            </a:r>
            <a:r>
              <a:rPr lang="en-US" sz="2000" dirty="0" err="1"/>
              <a:t>ruta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2077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C8F2B-6CAF-CE93-4B03-73592ED6B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7362E-3E97-7D58-7805-031474744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GB" dirty="0" err="1"/>
              <a:t>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42566-3999-DDC7-1BDA-9AE547AC11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 b="1" dirty="0" err="1"/>
              <a:t>Ulaz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kupovina</a:t>
            </a:r>
            <a:r>
              <a:rPr lang="en-US" sz="2400" b="1" dirty="0"/>
              <a:t> </a:t>
            </a:r>
            <a:r>
              <a:rPr lang="en-US" sz="2400" b="1" dirty="0" err="1"/>
              <a:t>ulaznica</a:t>
            </a:r>
            <a:endParaRPr lang="en-GB" sz="2400" b="1" dirty="0"/>
          </a:p>
          <a:p>
            <a:pPr lvl="1"/>
            <a:r>
              <a:rPr lang="it-IT" dirty="0"/>
              <a:t>pristup bez stepenica ili jasno označene alternativne rute</a:t>
            </a:r>
            <a:endParaRPr lang="en-US" dirty="0"/>
          </a:p>
          <a:p>
            <a:pPr lvl="1"/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vrata</a:t>
            </a:r>
            <a:r>
              <a:rPr lang="en-US" dirty="0"/>
              <a:t>, </a:t>
            </a:r>
            <a:r>
              <a:rPr lang="en-US" dirty="0" err="1"/>
              <a:t>sila</a:t>
            </a:r>
            <a:r>
              <a:rPr lang="en-US" dirty="0"/>
              <a:t> </a:t>
            </a:r>
            <a:r>
              <a:rPr lang="en-US" dirty="0" err="1"/>
              <a:t>potrebna</a:t>
            </a:r>
            <a:r>
              <a:rPr lang="en-US" dirty="0"/>
              <a:t> za </a:t>
            </a:r>
            <a:r>
              <a:rPr lang="en-US" dirty="0" err="1"/>
              <a:t>otvaranje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mehanizmi</a:t>
            </a:r>
            <a:r>
              <a:rPr lang="en-US" dirty="0"/>
              <a:t> </a:t>
            </a:r>
            <a:r>
              <a:rPr lang="en-US" dirty="0" err="1"/>
              <a:t>otvaranja</a:t>
            </a:r>
            <a:endParaRPr lang="en-US" dirty="0"/>
          </a:p>
          <a:p>
            <a:pPr lvl="1"/>
            <a:r>
              <a:rPr lang="en-US" dirty="0" err="1"/>
              <a:t>pragovi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prelazi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podnih</a:t>
            </a:r>
            <a:r>
              <a:rPr lang="en-US" dirty="0"/>
              <a:t> </a:t>
            </a:r>
            <a:r>
              <a:rPr lang="en-US" dirty="0" err="1"/>
              <a:t>površina</a:t>
            </a:r>
            <a:endParaRPr lang="en-US" dirty="0"/>
          </a:p>
          <a:p>
            <a:pPr lvl="1"/>
            <a:r>
              <a:rPr lang="pl-PL" dirty="0"/>
              <a:t>vizuelni kontrast oko vrata i dovratnika</a:t>
            </a:r>
            <a:endParaRPr lang="en-US" dirty="0"/>
          </a:p>
          <a:p>
            <a:pPr lvl="1"/>
            <a:r>
              <a:rPr lang="en-US" dirty="0" err="1"/>
              <a:t>zaštita</a:t>
            </a:r>
            <a:r>
              <a:rPr lang="en-US" dirty="0"/>
              <a:t> od </a:t>
            </a:r>
            <a:r>
              <a:rPr lang="en-US" dirty="0" err="1"/>
              <a:t>vremenskih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mestima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se </a:t>
            </a:r>
            <a:r>
              <a:rPr lang="en-US" dirty="0" err="1"/>
              <a:t>formiraju</a:t>
            </a:r>
            <a:r>
              <a:rPr lang="en-US" dirty="0"/>
              <a:t> </a:t>
            </a:r>
            <a:r>
              <a:rPr lang="en-US" dirty="0" err="1"/>
              <a:t>redovi</a:t>
            </a:r>
            <a:endParaRPr lang="en-GB" dirty="0"/>
          </a:p>
          <a:p>
            <a:pPr lvl="1"/>
            <a:r>
              <a:rPr lang="en-US" dirty="0" err="1"/>
              <a:t>visina</a:t>
            </a:r>
            <a:r>
              <a:rPr lang="en-US" dirty="0"/>
              <a:t> </a:t>
            </a:r>
            <a:r>
              <a:rPr lang="en-US" dirty="0" err="1"/>
              <a:t>pultova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preglednost</a:t>
            </a:r>
            <a:r>
              <a:rPr lang="en-US" dirty="0"/>
              <a:t> za </a:t>
            </a:r>
            <a:r>
              <a:rPr lang="en-US" dirty="0" err="1"/>
              <a:t>posetioce</a:t>
            </a:r>
            <a:r>
              <a:rPr lang="en-US" dirty="0"/>
              <a:t> koji </a:t>
            </a:r>
            <a:r>
              <a:rPr lang="en-US" dirty="0" err="1"/>
              <a:t>sede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stoje</a:t>
            </a:r>
            <a:endParaRPr lang="en-US" dirty="0"/>
          </a:p>
          <a:p>
            <a:pPr lvl="1"/>
            <a:r>
              <a:rPr lang="pl-PL" dirty="0"/>
              <a:t>prostor za pomagala za kretanje kod pultova</a:t>
            </a:r>
            <a:endParaRPr lang="en-US" dirty="0"/>
          </a:p>
          <a:p>
            <a:pPr lvl="1"/>
            <a:r>
              <a:rPr lang="pl-PL" dirty="0"/>
              <a:t>dostupnost prenosivih POS terminala za plaćanje karticom</a:t>
            </a:r>
            <a:endParaRPr lang="en-US" dirty="0"/>
          </a:p>
          <a:p>
            <a:pPr lvl="1"/>
            <a:r>
              <a:rPr lang="pl-PL" dirty="0"/>
              <a:t>jasnoća cena i dostupnih opcija za kupovinu ulaznica</a:t>
            </a:r>
            <a:endParaRPr lang="en-US" dirty="0"/>
          </a:p>
          <a:p>
            <a:pPr lvl="1"/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redova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čekanja</a:t>
            </a:r>
            <a:endParaRPr lang="en-US" dirty="0"/>
          </a:p>
          <a:p>
            <a:pPr lvl="1"/>
            <a:r>
              <a:rPr lang="it-IT" dirty="0"/>
              <a:t>dostupnost prioritetnog pristupa ili alternativnih procedura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3E5833-41F3-2739-2DA1-7F9AA842AD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 b="1" dirty="0" err="1"/>
              <a:t>Kretanje</a:t>
            </a:r>
            <a:r>
              <a:rPr lang="en-US" sz="2400" b="1" dirty="0"/>
              <a:t> </a:t>
            </a:r>
            <a:r>
              <a:rPr lang="en-US" sz="2400" b="1" dirty="0" err="1"/>
              <a:t>kroz</a:t>
            </a:r>
            <a:r>
              <a:rPr lang="en-US" sz="2400" b="1" dirty="0"/>
              <a:t> </a:t>
            </a:r>
            <a:r>
              <a:rPr lang="en-US" sz="2400" b="1" dirty="0" err="1"/>
              <a:t>unutrašnji</a:t>
            </a:r>
            <a:r>
              <a:rPr lang="en-US" sz="2400" b="1" dirty="0"/>
              <a:t> </a:t>
            </a:r>
            <a:r>
              <a:rPr lang="en-US" sz="2400" b="1" dirty="0" err="1"/>
              <a:t>prostor</a:t>
            </a:r>
            <a:endParaRPr lang="en-GB" sz="2400" b="1" dirty="0"/>
          </a:p>
          <a:p>
            <a:pPr lvl="1"/>
            <a:r>
              <a:rPr lang="pl-PL" dirty="0"/>
              <a:t>hodnici, prolazi kroz vrata i prostor za okretanje</a:t>
            </a:r>
            <a:endParaRPr lang="en-US" dirty="0"/>
          </a:p>
          <a:p>
            <a:pPr lvl="1"/>
            <a:r>
              <a:rPr lang="en-US" dirty="0" err="1"/>
              <a:t>liftovi</a:t>
            </a:r>
            <a:r>
              <a:rPr lang="en-US" dirty="0"/>
              <a:t>, </a:t>
            </a:r>
            <a:r>
              <a:rPr lang="en-US" dirty="0" err="1"/>
              <a:t>rampe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stepenice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signalizaciju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do </a:t>
            </a:r>
            <a:r>
              <a:rPr lang="en-US" dirty="0" err="1"/>
              <a:t>njih</a:t>
            </a:r>
            <a:endParaRPr lang="en-US" dirty="0"/>
          </a:p>
          <a:p>
            <a:pPr lvl="1"/>
            <a:r>
              <a:rPr lang="en-US" dirty="0" err="1"/>
              <a:t>rukohvati</a:t>
            </a:r>
            <a:r>
              <a:rPr lang="en-US" dirty="0"/>
              <a:t>, </a:t>
            </a:r>
            <a:r>
              <a:rPr lang="en-US" dirty="0" err="1"/>
              <a:t>osvetljenje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kontrast</a:t>
            </a:r>
            <a:r>
              <a:rPr lang="en-US" dirty="0"/>
              <a:t> </a:t>
            </a:r>
            <a:r>
              <a:rPr lang="en-US" dirty="0" err="1"/>
              <a:t>podnih</a:t>
            </a:r>
            <a:r>
              <a:rPr lang="en-US" dirty="0"/>
              <a:t> </a:t>
            </a:r>
            <a:r>
              <a:rPr lang="en-US" dirty="0" err="1"/>
              <a:t>površina</a:t>
            </a:r>
            <a:endParaRPr lang="en-US" dirty="0"/>
          </a:p>
          <a:p>
            <a:pPr lvl="1"/>
            <a:r>
              <a:rPr lang="en-US" dirty="0" err="1"/>
              <a:t>mesta</a:t>
            </a:r>
            <a:r>
              <a:rPr lang="en-US" dirty="0"/>
              <a:t> za </a:t>
            </a:r>
            <a:r>
              <a:rPr lang="en-US" dirty="0" err="1"/>
              <a:t>sedenje</a:t>
            </a:r>
            <a:r>
              <a:rPr lang="en-US" dirty="0"/>
              <a:t> </a:t>
            </a:r>
            <a:r>
              <a:rPr lang="en-US" dirty="0" err="1"/>
              <a:t>duž</a:t>
            </a:r>
            <a:r>
              <a:rPr lang="en-US" dirty="0"/>
              <a:t> </a:t>
            </a:r>
            <a:r>
              <a:rPr lang="en-US" dirty="0" err="1"/>
              <a:t>ruta</a:t>
            </a:r>
            <a:r>
              <a:rPr lang="en-US" dirty="0"/>
              <a:t> </a:t>
            </a:r>
            <a:r>
              <a:rPr lang="en-US" dirty="0" err="1"/>
              <a:t>kretanja</a:t>
            </a:r>
            <a:endParaRPr lang="en-US" dirty="0"/>
          </a:p>
          <a:p>
            <a:pPr lvl="1"/>
            <a:r>
              <a:rPr lang="en-US" dirty="0" err="1"/>
              <a:t>mirne</a:t>
            </a:r>
            <a:r>
              <a:rPr lang="en-US" dirty="0"/>
              <a:t> zone za </a:t>
            </a:r>
            <a:r>
              <a:rPr lang="en-US" dirty="0" err="1"/>
              <a:t>odmor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senzorne</a:t>
            </a:r>
            <a:r>
              <a:rPr lang="en-US" dirty="0"/>
              <a:t> </a:t>
            </a:r>
            <a:r>
              <a:rPr lang="en-US" dirty="0" err="1"/>
              <a:t>pauze</a:t>
            </a:r>
            <a:endParaRPr lang="en-GB" dirty="0"/>
          </a:p>
          <a:p>
            <a:pPr lvl="1"/>
            <a:r>
              <a:rPr lang="en-US" dirty="0" err="1"/>
              <a:t>dizajn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postavljanje</a:t>
            </a:r>
            <a:r>
              <a:rPr lang="en-US" dirty="0"/>
              <a:t> </a:t>
            </a:r>
            <a:r>
              <a:rPr lang="en-US" dirty="0" err="1"/>
              <a:t>mapa</a:t>
            </a:r>
            <a:endParaRPr lang="en-US" dirty="0"/>
          </a:p>
          <a:p>
            <a:pPr lvl="1"/>
            <a:r>
              <a:rPr lang="pl-PL" dirty="0"/>
              <a:t>upotreba simbola, boja i jednostavnog jezika</a:t>
            </a:r>
            <a:endParaRPr lang="en-US" dirty="0"/>
          </a:p>
          <a:p>
            <a:pPr lvl="1"/>
            <a:r>
              <a:rPr lang="en-US" dirty="0" err="1"/>
              <a:t>doslednost</a:t>
            </a:r>
            <a:r>
              <a:rPr lang="en-US" dirty="0"/>
              <a:t> </a:t>
            </a:r>
            <a:r>
              <a:rPr lang="en-US" dirty="0" err="1"/>
              <a:t>signalizacije</a:t>
            </a:r>
            <a:endParaRPr lang="en-US" dirty="0"/>
          </a:p>
          <a:p>
            <a:pPr lvl="1"/>
            <a:r>
              <a:rPr lang="en-US" dirty="0" err="1"/>
              <a:t>dostupnost</a:t>
            </a:r>
            <a:r>
              <a:rPr lang="en-US" dirty="0"/>
              <a:t> </a:t>
            </a:r>
            <a:r>
              <a:rPr lang="en-US" dirty="0" err="1"/>
              <a:t>alternativnih</a:t>
            </a:r>
            <a:r>
              <a:rPr lang="en-US" dirty="0"/>
              <a:t> </a:t>
            </a:r>
            <a:r>
              <a:rPr lang="en-US" dirty="0" err="1"/>
              <a:t>formata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uvećani</a:t>
            </a:r>
            <a:r>
              <a:rPr lang="en-US" dirty="0"/>
              <a:t> </a:t>
            </a:r>
            <a:r>
              <a:rPr lang="en-US" dirty="0" err="1"/>
              <a:t>štampani</a:t>
            </a:r>
            <a:r>
              <a:rPr lang="en-US" dirty="0"/>
              <a:t> </a:t>
            </a:r>
            <a:r>
              <a:rPr lang="en-US" dirty="0" err="1"/>
              <a:t>materijali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vodiči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3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80AB-5F08-064B-DAD7-A900F874A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F26CB-5E18-7EA8-ADFC-2F3A3C29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BF2E7-68DE-EB05-8539-B75B00BB37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 err="1"/>
              <a:t>Izložbeni</a:t>
            </a:r>
            <a:r>
              <a:rPr lang="en-US" sz="2400" b="1" dirty="0"/>
              <a:t> </a:t>
            </a:r>
            <a:r>
              <a:rPr lang="en-US" sz="2400" b="1" dirty="0" err="1"/>
              <a:t>sadržaji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postavke</a:t>
            </a:r>
            <a:endParaRPr lang="en-GB" sz="2400" b="1" dirty="0"/>
          </a:p>
          <a:p>
            <a:pPr lvl="1"/>
            <a:r>
              <a:rPr lang="en-US" dirty="0" err="1"/>
              <a:t>vizuelna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endParaRPr lang="en-GB" dirty="0"/>
          </a:p>
          <a:p>
            <a:pPr lvl="1"/>
            <a:r>
              <a:rPr lang="en-US" dirty="0" err="1"/>
              <a:t>pristupačnost</a:t>
            </a:r>
            <a:r>
              <a:rPr lang="en-US" dirty="0"/>
              <a:t> za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oštećenjem</a:t>
            </a:r>
            <a:r>
              <a:rPr lang="en-US" dirty="0"/>
              <a:t> </a:t>
            </a:r>
            <a:r>
              <a:rPr lang="en-US" dirty="0" err="1"/>
              <a:t>sluha</a:t>
            </a:r>
            <a:endParaRPr lang="en-US" dirty="0"/>
          </a:p>
          <a:p>
            <a:pPr lvl="1"/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izložbenim</a:t>
            </a:r>
            <a:r>
              <a:rPr lang="en-US" dirty="0"/>
              <a:t> </a:t>
            </a:r>
            <a:r>
              <a:rPr lang="en-US" dirty="0" err="1"/>
              <a:t>sadržajima</a:t>
            </a:r>
            <a:endParaRPr lang="en-US" dirty="0"/>
          </a:p>
          <a:p>
            <a:pPr lvl="1"/>
            <a:r>
              <a:rPr lang="it-IT" dirty="0"/>
              <a:t>kognitivni i senzorni aspekti pristupačnosti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9426BC-6CA2-F60C-B792-CD46B3BC8D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b="1" dirty="0" err="1"/>
              <a:t>Prateća</a:t>
            </a:r>
            <a:r>
              <a:rPr lang="en-US" sz="2400" b="1" dirty="0"/>
              <a:t> </a:t>
            </a:r>
            <a:r>
              <a:rPr lang="en-US" sz="2400" b="1" dirty="0" err="1"/>
              <a:t>infrastruktura</a:t>
            </a:r>
            <a:r>
              <a:rPr lang="en-GB" sz="2400" b="1" dirty="0"/>
              <a:t> (</a:t>
            </a:r>
            <a:r>
              <a:rPr lang="pl-PL" sz="2400" b="1" dirty="0"/>
              <a:t>toaleti, prostori za odmor, prodajni objekt</a:t>
            </a:r>
            <a:r>
              <a:rPr lang="en-US" sz="2400" b="1" dirty="0" err="1"/>
              <a:t>i</a:t>
            </a:r>
            <a:r>
              <a:rPr lang="en-US" sz="2400" b="1" dirty="0"/>
              <a:t>)</a:t>
            </a:r>
            <a:endParaRPr lang="en-GB" sz="2400" b="1" dirty="0"/>
          </a:p>
          <a:p>
            <a:pPr lvl="1"/>
            <a:r>
              <a:rPr lang="en-US" dirty="0" err="1"/>
              <a:t>lokacija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signalizacija</a:t>
            </a:r>
            <a:r>
              <a:rPr lang="en-US" dirty="0"/>
              <a:t> </a:t>
            </a:r>
            <a:r>
              <a:rPr lang="en-US" dirty="0" err="1"/>
              <a:t>pristupačnih</a:t>
            </a:r>
            <a:r>
              <a:rPr lang="en-US" dirty="0"/>
              <a:t> </a:t>
            </a:r>
            <a:r>
              <a:rPr lang="en-US" dirty="0" err="1"/>
              <a:t>toaleta</a:t>
            </a:r>
            <a:endParaRPr lang="en-US" dirty="0"/>
          </a:p>
          <a:p>
            <a:pPr lvl="1"/>
            <a:r>
              <a:rPr lang="it-IT" dirty="0"/>
              <a:t>prostor, raspored i oprema unutar toaleta</a:t>
            </a:r>
            <a:endParaRPr lang="en-US" dirty="0"/>
          </a:p>
          <a:p>
            <a:pPr lvl="1"/>
            <a:r>
              <a:rPr lang="pl-PL" dirty="0"/>
              <a:t>dostupnost prostora za presvlačenje, kada je to relevantno</a:t>
            </a:r>
            <a:endParaRPr lang="en-US" dirty="0"/>
          </a:p>
          <a:p>
            <a:pPr lvl="1"/>
            <a:r>
              <a:rPr lang="sv-SE" dirty="0"/>
              <a:t>kvalitet i raspored mesta za sedenje</a:t>
            </a:r>
            <a:endParaRPr lang="en-US" dirty="0"/>
          </a:p>
          <a:p>
            <a:pPr lvl="1"/>
            <a:r>
              <a:rPr lang="it-IT" dirty="0"/>
              <a:t>mirni prostori ili prostori sa smanjenim senzornim stimulansima</a:t>
            </a:r>
            <a:endParaRPr lang="en-US" dirty="0"/>
          </a:p>
          <a:p>
            <a:pPr lvl="1"/>
            <a:r>
              <a:rPr lang="en-US" dirty="0" err="1"/>
              <a:t>dostupnost</a:t>
            </a:r>
            <a:r>
              <a:rPr lang="en-US" dirty="0"/>
              <a:t> </a:t>
            </a:r>
            <a:r>
              <a:rPr lang="en-US" dirty="0" err="1"/>
              <a:t>pijaće</a:t>
            </a:r>
            <a:r>
              <a:rPr lang="en-US" dirty="0"/>
              <a:t> </a:t>
            </a:r>
            <a:r>
              <a:rPr lang="en-US" dirty="0" err="1"/>
              <a:t>vode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8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02A2-D95F-DFDA-6EE3-776F1E1A9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Saveti</a:t>
            </a:r>
            <a:r>
              <a:rPr lang="en-US" dirty="0"/>
              <a:t> za </a:t>
            </a:r>
            <a:r>
              <a:rPr lang="en-US" dirty="0" err="1"/>
              <a:t>efikasnu</a:t>
            </a:r>
            <a:r>
              <a:rPr lang="en-US" dirty="0"/>
              <a:t> </a:t>
            </a:r>
            <a:r>
              <a:rPr lang="en-US" dirty="0" err="1"/>
              <a:t>procenu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AB6885-4145-9735-AD0E-94174E80F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 err="1"/>
              <a:t>Budite</a:t>
            </a:r>
            <a:r>
              <a:rPr lang="en-GB" b="1" dirty="0"/>
              <a:t> </a:t>
            </a:r>
            <a:r>
              <a:rPr lang="en-GB" b="1" dirty="0" err="1"/>
              <a:t>sistematični</a:t>
            </a:r>
            <a:r>
              <a:rPr lang="en-GB" b="1" dirty="0"/>
              <a:t>.</a:t>
            </a:r>
            <a:r>
              <a:rPr lang="en-GB" dirty="0"/>
              <a:t> </a:t>
            </a:r>
            <a:r>
              <a:rPr lang="en-US" dirty="0" err="1"/>
              <a:t>Počnite</a:t>
            </a:r>
            <a:r>
              <a:rPr lang="en-US" dirty="0"/>
              <a:t> </a:t>
            </a:r>
            <a:r>
              <a:rPr lang="en-US" dirty="0" err="1"/>
              <a:t>spolja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postepeno</a:t>
            </a:r>
            <a:r>
              <a:rPr lang="en-US" dirty="0"/>
              <a:t> </a:t>
            </a:r>
            <a:r>
              <a:rPr lang="en-US" dirty="0" err="1"/>
              <a:t>prelazite</a:t>
            </a:r>
            <a:r>
              <a:rPr lang="en-US" dirty="0"/>
              <a:t> ka </a:t>
            </a:r>
            <a:r>
              <a:rPr lang="en-US" dirty="0" err="1"/>
              <a:t>unutrašnjem</a:t>
            </a:r>
            <a:r>
              <a:rPr lang="en-US" dirty="0"/>
              <a:t> </a:t>
            </a:r>
            <a:r>
              <a:rPr lang="en-US" dirty="0" err="1"/>
              <a:t>prostoru</a:t>
            </a:r>
            <a:r>
              <a:rPr lang="en-US" dirty="0"/>
              <a:t>. Radite </a:t>
            </a:r>
            <a:r>
              <a:rPr lang="en-US" dirty="0" err="1"/>
              <a:t>polako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planski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Fotografišite</a:t>
            </a:r>
            <a:r>
              <a:rPr lang="en-US" b="1" dirty="0"/>
              <a:t> </a:t>
            </a:r>
            <a:r>
              <a:rPr lang="en-US" b="1" dirty="0" err="1"/>
              <a:t>prepreke</a:t>
            </a:r>
            <a:r>
              <a:rPr lang="en-US" b="1" dirty="0"/>
              <a:t> (</a:t>
            </a:r>
            <a:r>
              <a:rPr lang="en-US" b="1" dirty="0" err="1"/>
              <a:t>ali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dobre</a:t>
            </a:r>
            <a:r>
              <a:rPr lang="en-US" b="1" dirty="0"/>
              <a:t> </a:t>
            </a:r>
            <a:r>
              <a:rPr lang="en-US" b="1" dirty="0" err="1"/>
              <a:t>primere</a:t>
            </a:r>
            <a:r>
              <a:rPr lang="en-US" b="1" dirty="0"/>
              <a:t>).</a:t>
            </a:r>
            <a:r>
              <a:rPr lang="en-US" dirty="0"/>
              <a:t> </a:t>
            </a:r>
            <a:r>
              <a:rPr lang="en-US" dirty="0" err="1"/>
              <a:t>Fotografije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korisne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izradi</a:t>
            </a:r>
            <a:r>
              <a:rPr lang="en-US" dirty="0"/>
              <a:t> </a:t>
            </a:r>
            <a:r>
              <a:rPr lang="en-US" dirty="0" err="1"/>
              <a:t>izveštaja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za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prikazivanje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drugima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pl-PL" b="1" dirty="0"/>
              <a:t>Uključite osoblje na lokaciji (kada je to primereno</a:t>
            </a:r>
            <a:r>
              <a:rPr lang="en-GB" b="1" dirty="0"/>
              <a:t>)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Uključivanje</a:t>
            </a:r>
            <a:r>
              <a:rPr lang="en-US" b="1" dirty="0"/>
              <a:t> </a:t>
            </a:r>
            <a:r>
              <a:rPr lang="en-US" b="1" dirty="0" err="1"/>
              <a:t>korisnika</a:t>
            </a:r>
            <a:r>
              <a:rPr lang="en-US" b="1" dirty="0"/>
              <a:t> – </a:t>
            </a:r>
            <a:r>
              <a:rPr lang="en-US" b="1" dirty="0" err="1"/>
              <a:t>zlatni</a:t>
            </a:r>
            <a:r>
              <a:rPr lang="en-US" b="1" dirty="0"/>
              <a:t> standard.</a:t>
            </a:r>
            <a:r>
              <a:rPr lang="en-US" dirty="0"/>
              <a:t> Ako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</a:t>
            </a:r>
            <a:r>
              <a:rPr lang="en-US" dirty="0" err="1"/>
              <a:t>učestvuje</a:t>
            </a:r>
            <a:r>
              <a:rPr lang="en-US" dirty="0"/>
              <a:t> u </a:t>
            </a:r>
            <a:r>
              <a:rPr lang="en-US" dirty="0" err="1"/>
              <a:t>proceni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vama</a:t>
            </a:r>
            <a:r>
              <a:rPr lang="en-US" dirty="0"/>
              <a:t>, </a:t>
            </a:r>
            <a:r>
              <a:rPr lang="en-US" dirty="0" err="1"/>
              <a:t>omogućite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 da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u </a:t>
            </a:r>
            <a:r>
              <a:rPr lang="en-US" dirty="0" err="1"/>
              <a:t>realnom</a:t>
            </a:r>
            <a:r>
              <a:rPr lang="en-US" dirty="0"/>
              <a:t> </a:t>
            </a:r>
            <a:r>
              <a:rPr lang="en-US" dirty="0" err="1"/>
              <a:t>vremenu</a:t>
            </a:r>
            <a:r>
              <a:rPr lang="en-US" dirty="0"/>
              <a:t>.</a:t>
            </a:r>
            <a:endParaRPr lang="en-GB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sv-SE" b="1" dirty="0"/>
              <a:t>Ostanite objektivni i zadržite pozitivan pristup</a:t>
            </a:r>
            <a:r>
              <a:rPr lang="en-GB" b="1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Upravljanje</a:t>
            </a:r>
            <a:r>
              <a:rPr lang="en-US" b="1" dirty="0"/>
              <a:t> </a:t>
            </a:r>
            <a:r>
              <a:rPr lang="en-US" b="1" dirty="0" err="1"/>
              <a:t>vremenom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Nemojte</a:t>
            </a:r>
            <a:r>
              <a:rPr lang="en-US" dirty="0"/>
              <a:t> </a:t>
            </a:r>
            <a:r>
              <a:rPr lang="en-US" dirty="0" err="1"/>
              <a:t>žuriti</a:t>
            </a:r>
            <a:r>
              <a:rPr lang="en-US" dirty="0"/>
              <a:t>. Ako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vremenski</a:t>
            </a:r>
            <a:r>
              <a:rPr lang="en-US" dirty="0"/>
              <a:t> </a:t>
            </a:r>
            <a:r>
              <a:rPr lang="en-US" dirty="0" err="1"/>
              <a:t>ograničeni</a:t>
            </a:r>
            <a:r>
              <a:rPr lang="en-US" dirty="0"/>
              <a:t>, </a:t>
            </a:r>
            <a:r>
              <a:rPr lang="en-US" dirty="0" err="1"/>
              <a:t>prvo</a:t>
            </a:r>
            <a:r>
              <a:rPr lang="en-US" dirty="0"/>
              <a:t> se </a:t>
            </a:r>
            <a:r>
              <a:rPr lang="en-US" dirty="0" err="1"/>
              <a:t>usmerite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rute</a:t>
            </a:r>
            <a:r>
              <a:rPr lang="en-US" dirty="0"/>
              <a:t> </a:t>
            </a:r>
            <a:r>
              <a:rPr lang="en-US" dirty="0" err="1"/>
              <a:t>kretanja</a:t>
            </a:r>
            <a:r>
              <a:rPr lang="en-US" dirty="0"/>
              <a:t> </a:t>
            </a:r>
            <a:r>
              <a:rPr lang="en-US" dirty="0" err="1"/>
              <a:t>posetilaca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sporedne</a:t>
            </a:r>
            <a:r>
              <a:rPr lang="en-US" dirty="0"/>
              <a:t> zone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dozvoljava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41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9586C-B1F5-EA7C-2E7D-F749EE271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Evidentiranje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izveštavanje</a:t>
            </a:r>
            <a:r>
              <a:rPr lang="en-US" dirty="0"/>
              <a:t> o </a:t>
            </a:r>
            <a:r>
              <a:rPr lang="en-US" dirty="0" err="1"/>
              <a:t>nalazima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27E4E-141C-A608-50AE-CA578EDA82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Cilj</a:t>
            </a:r>
            <a:r>
              <a:rPr lang="en-US" sz="2800" b="1" dirty="0"/>
              <a:t> je da:</a:t>
            </a:r>
          </a:p>
          <a:p>
            <a:pPr lvl="1"/>
            <a:r>
              <a:rPr lang="en-US" sz="2400" dirty="0" err="1"/>
              <a:t>Opišite</a:t>
            </a:r>
            <a:r>
              <a:rPr lang="en-US" sz="2400" dirty="0"/>
              <a:t> </a:t>
            </a:r>
            <a:r>
              <a:rPr lang="en-US" sz="2400" dirty="0" err="1"/>
              <a:t>postojeće</a:t>
            </a:r>
            <a:r>
              <a:rPr lang="en-US" sz="2400" dirty="0"/>
              <a:t> </a:t>
            </a:r>
            <a:r>
              <a:rPr lang="en-US" sz="2400" dirty="0" err="1"/>
              <a:t>stanje</a:t>
            </a:r>
            <a:endParaRPr lang="en-US" sz="2400" dirty="0"/>
          </a:p>
          <a:p>
            <a:pPr lvl="1"/>
            <a:r>
              <a:rPr lang="pl-PL" sz="2400" dirty="0"/>
              <a:t>Objasnite kako to funkcioniše u praksi</a:t>
            </a:r>
            <a:endParaRPr lang="en-US" sz="2400" dirty="0"/>
          </a:p>
          <a:p>
            <a:pPr lvl="1"/>
            <a:r>
              <a:rPr lang="en-US" sz="2400" dirty="0" err="1"/>
              <a:t>Identifikujte</a:t>
            </a:r>
            <a:r>
              <a:rPr lang="en-US" sz="2400" dirty="0"/>
              <a:t> </a:t>
            </a:r>
            <a:r>
              <a:rPr lang="en-US" sz="2400" dirty="0" err="1"/>
              <a:t>mesta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kojima</a:t>
            </a:r>
            <a:r>
              <a:rPr lang="en-US" sz="2400" dirty="0"/>
              <a:t> se </a:t>
            </a:r>
            <a:r>
              <a:rPr lang="en-US" sz="2400" dirty="0" err="1"/>
              <a:t>javljaju</a:t>
            </a:r>
            <a:r>
              <a:rPr lang="en-US" sz="2400" dirty="0"/>
              <a:t> </a:t>
            </a:r>
            <a:r>
              <a:rPr lang="en-US" sz="2400" dirty="0" err="1"/>
              <a:t>prepreke</a:t>
            </a:r>
            <a:endParaRPr lang="en-US" sz="2400" dirty="0"/>
          </a:p>
          <a:p>
            <a:pPr lvl="1"/>
            <a:r>
              <a:rPr lang="en-US" sz="2400" dirty="0" err="1"/>
              <a:t>Prikažite</a:t>
            </a:r>
            <a:r>
              <a:rPr lang="en-US" sz="2400" dirty="0"/>
              <a:t> </a:t>
            </a:r>
            <a:r>
              <a:rPr lang="en-US" sz="2400" dirty="0" err="1"/>
              <a:t>uticaj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posetioce</a:t>
            </a:r>
            <a:endParaRPr lang="en-US" sz="2400" dirty="0"/>
          </a:p>
          <a:p>
            <a:pPr lvl="1"/>
            <a:r>
              <a:rPr lang="en-US" sz="2400" dirty="0" err="1"/>
              <a:t>Obezbedite</a:t>
            </a:r>
            <a:r>
              <a:rPr lang="en-US" sz="2400" dirty="0"/>
              <a:t> </a:t>
            </a:r>
            <a:r>
              <a:rPr lang="en-US" sz="2400" dirty="0" err="1"/>
              <a:t>čvrstu</a:t>
            </a:r>
            <a:r>
              <a:rPr lang="en-US" sz="2400" dirty="0"/>
              <a:t> </a:t>
            </a:r>
            <a:r>
              <a:rPr lang="en-US" sz="2400" dirty="0" err="1"/>
              <a:t>osnovu</a:t>
            </a:r>
            <a:r>
              <a:rPr lang="en-US" sz="2400" dirty="0"/>
              <a:t> za </a:t>
            </a:r>
            <a:r>
              <a:rPr lang="en-US" sz="2400" dirty="0" err="1"/>
              <a:t>kasnije</a:t>
            </a:r>
            <a:r>
              <a:rPr lang="en-US" sz="2400" dirty="0"/>
              <a:t> </a:t>
            </a:r>
            <a:r>
              <a:rPr lang="en-US" sz="2400" dirty="0" err="1"/>
              <a:t>donošenje</a:t>
            </a:r>
            <a:r>
              <a:rPr lang="en-US" sz="2400" dirty="0"/>
              <a:t> </a:t>
            </a:r>
            <a:r>
              <a:rPr lang="en-US" sz="2400" dirty="0" err="1"/>
              <a:t>odluka</a:t>
            </a:r>
            <a:r>
              <a:rPr lang="en-US" sz="2400" dirty="0"/>
              <a:t> o </a:t>
            </a:r>
            <a:r>
              <a:rPr lang="en-US" sz="2400" dirty="0" err="1"/>
              <a:t>unapređenju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658BEB-10BF-A6D5-A77C-394FF59A09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Ključni</a:t>
            </a:r>
            <a:r>
              <a:rPr lang="en-US" sz="2800" b="1" dirty="0"/>
              <a:t> </a:t>
            </a:r>
            <a:r>
              <a:rPr lang="en-US" sz="2800" b="1" dirty="0" err="1"/>
              <a:t>koraci</a:t>
            </a:r>
            <a:r>
              <a:rPr lang="en-US" sz="2800" b="1" dirty="0"/>
              <a:t> u </a:t>
            </a:r>
            <a:r>
              <a:rPr lang="en-US" sz="2800" b="1" dirty="0" err="1"/>
              <a:t>izveštavanju</a:t>
            </a:r>
            <a:r>
              <a:rPr lang="en-US" sz="2800" b="1" dirty="0"/>
              <a:t>:</a:t>
            </a:r>
          </a:p>
          <a:p>
            <a:pPr lvl="1"/>
            <a:r>
              <a:rPr lang="en-US" sz="2400" dirty="0" err="1"/>
              <a:t>organizujte</a:t>
            </a:r>
            <a:r>
              <a:rPr lang="en-US" sz="2400" dirty="0"/>
              <a:t> </a:t>
            </a:r>
            <a:r>
              <a:rPr lang="en-US" sz="2400" dirty="0" err="1"/>
              <a:t>nalaze</a:t>
            </a:r>
            <a:r>
              <a:rPr lang="en-US" sz="2400" dirty="0"/>
              <a:t>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prioritetima</a:t>
            </a:r>
            <a:endParaRPr lang="en-GB" sz="2400" dirty="0"/>
          </a:p>
          <a:p>
            <a:pPr lvl="1"/>
            <a:r>
              <a:rPr lang="en-US" sz="2400" dirty="0" err="1"/>
              <a:t>predložite</a:t>
            </a:r>
            <a:r>
              <a:rPr lang="en-US" sz="2400" dirty="0"/>
              <a:t> </a:t>
            </a:r>
            <a:r>
              <a:rPr lang="en-US" sz="2400" dirty="0" err="1"/>
              <a:t>rešenja</a:t>
            </a:r>
            <a:endParaRPr lang="en-GB" sz="2400" dirty="0"/>
          </a:p>
          <a:p>
            <a:pPr lvl="1"/>
            <a:r>
              <a:rPr lang="sv-SE" sz="2400" dirty="0"/>
              <a:t>koristite jasan i pregledan format</a:t>
            </a:r>
            <a:endParaRPr lang="en-GB" sz="2400" dirty="0"/>
          </a:p>
          <a:p>
            <a:pPr lvl="1"/>
            <a:r>
              <a:rPr lang="en-US" sz="2400" dirty="0" err="1"/>
              <a:t>uključite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pozitivne</a:t>
            </a:r>
            <a:r>
              <a:rPr lang="en-US" sz="2400" dirty="0"/>
              <a:t> </a:t>
            </a:r>
            <a:r>
              <a:rPr lang="en-US" sz="2400" dirty="0" err="1"/>
              <a:t>nalaze</a:t>
            </a:r>
            <a:endParaRPr lang="en-GB" sz="2400" dirty="0"/>
          </a:p>
          <a:p>
            <a:pPr lvl="1"/>
            <a:r>
              <a:rPr lang="en-US" sz="2400" dirty="0" err="1"/>
              <a:t>koristite</a:t>
            </a:r>
            <a:r>
              <a:rPr lang="en-US" sz="2400" dirty="0"/>
              <a:t> </a:t>
            </a:r>
            <a:r>
              <a:rPr lang="en-US" sz="2400" dirty="0" err="1"/>
              <a:t>fotografije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druge</a:t>
            </a:r>
            <a:r>
              <a:rPr lang="en-US" sz="2400" dirty="0"/>
              <a:t> </a:t>
            </a:r>
            <a:r>
              <a:rPr lang="en-US" sz="2400" dirty="0" err="1"/>
              <a:t>dokaze</a:t>
            </a:r>
            <a:endParaRPr lang="en-GB" sz="2400" dirty="0"/>
          </a:p>
          <a:p>
            <a:pPr lvl="1"/>
            <a:r>
              <a:rPr lang="en-US" sz="2400" dirty="0" err="1"/>
              <a:t>posmatrajte</a:t>
            </a:r>
            <a:r>
              <a:rPr lang="en-US" sz="2400" dirty="0"/>
              <a:t> </a:t>
            </a:r>
            <a:r>
              <a:rPr lang="en-US" sz="2400" dirty="0" err="1"/>
              <a:t>nalaze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ugla</a:t>
            </a:r>
            <a:r>
              <a:rPr lang="en-US" sz="2400" dirty="0"/>
              <a:t> </a:t>
            </a:r>
            <a:r>
              <a:rPr lang="en-US" sz="2400" dirty="0" err="1"/>
              <a:t>korisnika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1888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4E528-AFA6-D7A2-D2F1-A72E7BD2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praktičnih</a:t>
            </a:r>
            <a:r>
              <a:rPr lang="en-US" dirty="0"/>
              <a:t> </a:t>
            </a:r>
            <a:r>
              <a:rPr lang="en-US" dirty="0" err="1"/>
              <a:t>preporuka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053EF2-ED3A-AC3C-4B26-D52B73957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200" b="1" dirty="0"/>
              <a:t>Praktična preporuka </a:t>
            </a:r>
            <a:r>
              <a:rPr lang="pl-PL" sz="3200" dirty="0"/>
              <a:t>je ona koja</a:t>
            </a:r>
            <a:r>
              <a:rPr lang="en-GB" sz="3200" dirty="0"/>
              <a:t>:</a:t>
            </a:r>
            <a:endParaRPr lang="en-US" sz="3200" dirty="0"/>
          </a:p>
          <a:p>
            <a:pPr lvl="1"/>
            <a:r>
              <a:rPr lang="pt-BR" sz="2800" dirty="0"/>
              <a:t>direktno odgovara na identifikovanu prepreku</a:t>
            </a:r>
            <a:r>
              <a:rPr lang="en-GB" sz="2800" dirty="0"/>
              <a:t>.</a:t>
            </a:r>
            <a:endParaRPr lang="en-US" sz="2800" dirty="0"/>
          </a:p>
          <a:p>
            <a:pPr lvl="1"/>
            <a:r>
              <a:rPr lang="en-US" sz="2800" dirty="0" err="1"/>
              <a:t>donosi</a:t>
            </a:r>
            <a:r>
              <a:rPr lang="en-US" sz="2800" dirty="0"/>
              <a:t> </a:t>
            </a:r>
            <a:r>
              <a:rPr lang="en-US" sz="2800" dirty="0" err="1"/>
              <a:t>stvarno</a:t>
            </a:r>
            <a:r>
              <a:rPr lang="en-US" sz="2800" dirty="0"/>
              <a:t> </a:t>
            </a:r>
            <a:r>
              <a:rPr lang="en-US" sz="2800" dirty="0" err="1"/>
              <a:t>unapređenje</a:t>
            </a:r>
            <a:r>
              <a:rPr lang="en-US" sz="2800" dirty="0"/>
              <a:t> </a:t>
            </a:r>
            <a:r>
              <a:rPr lang="en-US" sz="2800" dirty="0" err="1"/>
              <a:t>iskustva</a:t>
            </a:r>
            <a:r>
              <a:rPr lang="en-US" sz="2800" dirty="0"/>
              <a:t> </a:t>
            </a:r>
            <a:r>
              <a:rPr lang="en-US" sz="2800" dirty="0" err="1"/>
              <a:t>posetilaca</a:t>
            </a:r>
            <a:r>
              <a:rPr lang="en-GB" sz="2800" dirty="0"/>
              <a:t>.</a:t>
            </a:r>
            <a:endParaRPr lang="en-US" sz="2800" dirty="0"/>
          </a:p>
          <a:p>
            <a:pPr lvl="1"/>
            <a:r>
              <a:rPr lang="it-IT" sz="2800" dirty="0"/>
              <a:t>jasno definiše koju promenu je potrebno sprovesti da bi se cilj ostvario</a:t>
            </a:r>
            <a:r>
              <a:rPr lang="en-GB" sz="2800" dirty="0"/>
              <a:t>.</a:t>
            </a:r>
            <a:endParaRPr lang="en-US" sz="2800" dirty="0"/>
          </a:p>
          <a:p>
            <a:pPr lvl="1"/>
            <a:r>
              <a:rPr lang="en-US" sz="2800" dirty="0"/>
              <a:t>ne </a:t>
            </a:r>
            <a:r>
              <a:rPr lang="en-US" sz="2800" dirty="0" err="1"/>
              <a:t>zahteva</a:t>
            </a:r>
            <a:r>
              <a:rPr lang="en-US" sz="2800" dirty="0"/>
              <a:t> </a:t>
            </a:r>
            <a:r>
              <a:rPr lang="en-US" sz="2800" dirty="0" err="1"/>
              <a:t>specijalistička</a:t>
            </a:r>
            <a:r>
              <a:rPr lang="en-US" sz="2800" dirty="0"/>
              <a:t> </a:t>
            </a:r>
            <a:r>
              <a:rPr lang="en-US" sz="2800" dirty="0" err="1"/>
              <a:t>znanja</a:t>
            </a:r>
            <a:r>
              <a:rPr lang="en-US" sz="2800" dirty="0"/>
              <a:t> da bi </a:t>
            </a:r>
            <a:r>
              <a:rPr lang="en-US" sz="2800" dirty="0" err="1"/>
              <a:t>bila</a:t>
            </a:r>
            <a:r>
              <a:rPr lang="en-US" sz="2800" dirty="0"/>
              <a:t> </a:t>
            </a:r>
            <a:r>
              <a:rPr lang="en-US" sz="2800" dirty="0" err="1"/>
              <a:t>razumljiva</a:t>
            </a:r>
            <a:r>
              <a:rPr lang="en-GB" sz="2800" dirty="0"/>
              <a:t>.</a:t>
            </a:r>
            <a:endParaRPr lang="en-US" sz="2800" dirty="0"/>
          </a:p>
          <a:p>
            <a:pPr lvl="1"/>
            <a:r>
              <a:rPr lang="en-US" sz="2800" dirty="0" err="1"/>
              <a:t>deluje</a:t>
            </a:r>
            <a:r>
              <a:rPr lang="en-US" sz="2800" dirty="0"/>
              <a:t>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nešto</a:t>
            </a:r>
            <a:r>
              <a:rPr lang="en-US" sz="2800" dirty="0"/>
              <a:t> </a:t>
            </a:r>
            <a:r>
              <a:rPr lang="en-US" sz="2800" dirty="0" err="1"/>
              <a:t>što</a:t>
            </a:r>
            <a:r>
              <a:rPr lang="en-US" sz="2800" dirty="0"/>
              <a:t> se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sprovesti</a:t>
            </a:r>
            <a:r>
              <a:rPr lang="en-US" sz="2800" dirty="0"/>
              <a:t> u </a:t>
            </a:r>
            <a:r>
              <a:rPr lang="en-US" sz="2800" dirty="0" err="1"/>
              <a:t>praksi</a:t>
            </a:r>
            <a:r>
              <a:rPr lang="en-US" sz="2800" dirty="0"/>
              <a:t>, </a:t>
            </a:r>
            <a:r>
              <a:rPr lang="en-US" sz="2800" dirty="0" err="1"/>
              <a:t>čak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ako</a:t>
            </a:r>
            <a:r>
              <a:rPr lang="en-US" sz="2800" dirty="0"/>
              <a:t> ne mora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r>
              <a:rPr lang="en-US" sz="2800" dirty="0" err="1"/>
              <a:t>realizovano</a:t>
            </a:r>
            <a:r>
              <a:rPr lang="en-US" sz="2800" dirty="0"/>
              <a:t> </a:t>
            </a:r>
            <a:r>
              <a:rPr lang="en-US" sz="2800" dirty="0" err="1"/>
              <a:t>odmah</a:t>
            </a:r>
            <a:r>
              <a:rPr lang="en-GB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9144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9A37-0449-3BB7-0AA6-2DF942A2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Prioritizacija</a:t>
            </a:r>
            <a:r>
              <a:rPr lang="en-US" dirty="0"/>
              <a:t> </a:t>
            </a:r>
            <a:r>
              <a:rPr lang="en-US" dirty="0" err="1"/>
              <a:t>preporuka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62BC453-1CAA-A8C3-FEEA-BC3E57C43A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5598395"/>
              </p:ext>
            </p:extLst>
          </p:nvPr>
        </p:nvGraphicFramePr>
        <p:xfrm>
          <a:off x="1201270" y="1882588"/>
          <a:ext cx="9954409" cy="4194827"/>
        </p:xfrm>
        <a:graphic>
          <a:graphicData uri="http://schemas.openxmlformats.org/drawingml/2006/table">
            <a:tbl>
              <a:tblPr firstRow="1" firstCol="1" bandRow="1"/>
              <a:tblGrid>
                <a:gridCol w="3317768">
                  <a:extLst>
                    <a:ext uri="{9D8B030D-6E8A-4147-A177-3AD203B41FA5}">
                      <a16:colId xmlns:a16="http://schemas.microsoft.com/office/drawing/2014/main" val="968058331"/>
                    </a:ext>
                  </a:extLst>
                </a:gridCol>
                <a:gridCol w="3317768">
                  <a:extLst>
                    <a:ext uri="{9D8B030D-6E8A-4147-A177-3AD203B41FA5}">
                      <a16:colId xmlns:a16="http://schemas.microsoft.com/office/drawing/2014/main" val="409074265"/>
                    </a:ext>
                  </a:extLst>
                </a:gridCol>
                <a:gridCol w="3318873">
                  <a:extLst>
                    <a:ext uri="{9D8B030D-6E8A-4147-A177-3AD203B41FA5}">
                      <a16:colId xmlns:a16="http://schemas.microsoft.com/office/drawing/2014/main" val="794344807"/>
                    </a:ext>
                  </a:extLst>
                </a:gridCol>
              </a:tblGrid>
              <a:tr h="6086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KRATKOROČNE AKTIVNOSTI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SREDNJOROČNE AKTIVNOSTI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DUGOROČNE AKTIVNOSTI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544798"/>
                  </a:ext>
                </a:extLst>
              </a:tr>
              <a:tr h="338965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Unapređenje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signalizacije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Jasnije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informacije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Kratke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instrukcije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podsetnici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osoblje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Manje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prilagođavanje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aktivnosti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održavanja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Izmene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Ažuriranje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interpretativnih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sadržaja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Prilagođavanje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rasporeda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prostora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Ciljana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nabavka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opreme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Strukturisana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obuka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Unapređenje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rezervacije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kupovine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ulaznica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Kapitalna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ulaganja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Veće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rekonstrukcije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adaptacije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pristupne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rute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n-US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pl-PL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zrada politika ili razvoj strategije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124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962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poruke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3348"/>
          </a:xfrm>
        </p:spPr>
        <p:txBody>
          <a:bodyPr>
            <a:normAutofit fontScale="92500" lnSpcReduction="1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sistematsku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inkluzivnosti</a:t>
            </a:r>
            <a:r>
              <a:rPr lang="en-US" dirty="0"/>
              <a:t> </a:t>
            </a:r>
            <a:r>
              <a:rPr lang="en-US" dirty="0" err="1"/>
              <a:t>veb-sajta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lokaliteta</a:t>
            </a:r>
            <a:r>
              <a:rPr lang="en-US" dirty="0"/>
              <a:t> –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okruženje</a:t>
            </a:r>
            <a:r>
              <a:rPr lang="en-US" dirty="0"/>
              <a:t>,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dostupne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pružaju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Za </a:t>
            </a:r>
            <a:r>
              <a:rPr lang="en-US" dirty="0" err="1"/>
              <a:t>uspešno</a:t>
            </a:r>
            <a:r>
              <a:rPr lang="en-US" dirty="0"/>
              <a:t> </a:t>
            </a:r>
            <a:r>
              <a:rPr lang="en-US" dirty="0" err="1"/>
              <a:t>sprovođenje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je </a:t>
            </a:r>
            <a:r>
              <a:rPr lang="en-US" dirty="0" err="1"/>
              <a:t>napraviti</a:t>
            </a:r>
            <a:r>
              <a:rPr lang="en-US" dirty="0"/>
              <a:t> plan. </a:t>
            </a:r>
            <a:r>
              <a:rPr lang="en-US" dirty="0" err="1"/>
              <a:t>Definišite</a:t>
            </a:r>
            <a:r>
              <a:rPr lang="en-US" dirty="0"/>
              <a:t> </a:t>
            </a:r>
            <a:r>
              <a:rPr lang="en-US" dirty="0" err="1"/>
              <a:t>obuhvat</a:t>
            </a:r>
            <a:r>
              <a:rPr lang="en-US" dirty="0"/>
              <a:t>, </a:t>
            </a:r>
            <a:r>
              <a:rPr lang="en-US" dirty="0" err="1"/>
              <a:t>okupite</a:t>
            </a:r>
            <a:r>
              <a:rPr lang="en-US" dirty="0"/>
              <a:t> </a:t>
            </a:r>
            <a:r>
              <a:rPr lang="en-US" dirty="0" err="1"/>
              <a:t>raznovrstan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(</a:t>
            </a:r>
            <a:r>
              <a:rPr lang="en-US" dirty="0" err="1"/>
              <a:t>uključite</a:t>
            </a:r>
            <a:r>
              <a:rPr lang="en-US" dirty="0"/>
              <a:t> </a:t>
            </a:r>
            <a:r>
              <a:rPr lang="en-US" dirty="0" err="1"/>
              <a:t>korisnike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moguće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koristite</a:t>
            </a:r>
            <a:r>
              <a:rPr lang="en-US" dirty="0"/>
              <a:t> alate (</a:t>
            </a:r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, </a:t>
            </a:r>
            <a:r>
              <a:rPr lang="en-US" dirty="0" err="1"/>
              <a:t>merne</a:t>
            </a:r>
            <a:r>
              <a:rPr lang="en-US" dirty="0"/>
              <a:t> </a:t>
            </a:r>
            <a:r>
              <a:rPr lang="en-US" dirty="0" err="1"/>
              <a:t>instrumente</a:t>
            </a:r>
            <a:r>
              <a:rPr lang="en-US" dirty="0"/>
              <a:t>, </a:t>
            </a:r>
            <a:r>
              <a:rPr lang="en-US" dirty="0" err="1"/>
              <a:t>fotoaparat</a:t>
            </a:r>
            <a:r>
              <a:rPr lang="en-US" dirty="0"/>
              <a:t>) za </a:t>
            </a:r>
            <a:r>
              <a:rPr lang="en-US" dirty="0" err="1"/>
              <a:t>prikupljanje</a:t>
            </a:r>
            <a:r>
              <a:rPr lang="en-US" dirty="0"/>
              <a:t> </a:t>
            </a:r>
            <a:r>
              <a:rPr lang="en-US" dirty="0" err="1"/>
              <a:t>objektivnih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Pratite</a:t>
            </a:r>
            <a:r>
              <a:rPr lang="en-US" dirty="0"/>
              <a:t> </a:t>
            </a:r>
            <a:r>
              <a:rPr lang="en-US" dirty="0" err="1"/>
              <a:t>korisničko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posetioca</a:t>
            </a:r>
            <a:r>
              <a:rPr lang="en-US" dirty="0"/>
              <a:t> – od </a:t>
            </a:r>
            <a:r>
              <a:rPr lang="en-US" dirty="0" err="1"/>
              <a:t>informacija</a:t>
            </a:r>
            <a:r>
              <a:rPr lang="en-US" dirty="0"/>
              <a:t> pre </a:t>
            </a:r>
            <a:r>
              <a:rPr lang="en-US" dirty="0" err="1"/>
              <a:t>posete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dolaska</a:t>
            </a:r>
            <a:r>
              <a:rPr lang="en-US" dirty="0"/>
              <a:t>,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aspekte</a:t>
            </a:r>
            <a:r>
              <a:rPr lang="en-US" dirty="0"/>
              <a:t> </a:t>
            </a:r>
            <a:r>
              <a:rPr lang="en-US" dirty="0" err="1"/>
              <a:t>boravka</a:t>
            </a:r>
            <a:r>
              <a:rPr lang="en-US" dirty="0"/>
              <a:t> (</a:t>
            </a:r>
            <a:r>
              <a:rPr lang="en-US" dirty="0" err="1"/>
              <a:t>ulaz</a:t>
            </a:r>
            <a:r>
              <a:rPr lang="en-US" dirty="0"/>
              <a:t>, </a:t>
            </a:r>
            <a:r>
              <a:rPr lang="en-US" dirty="0" err="1"/>
              <a:t>kretanje</a:t>
            </a:r>
            <a:r>
              <a:rPr lang="en-US" dirty="0"/>
              <a:t>, </a:t>
            </a:r>
            <a:r>
              <a:rPr lang="en-US" dirty="0" err="1"/>
              <a:t>izložbene</a:t>
            </a:r>
            <a:r>
              <a:rPr lang="en-US" dirty="0"/>
              <a:t> </a:t>
            </a:r>
            <a:r>
              <a:rPr lang="en-US" dirty="0" err="1"/>
              <a:t>sadržaje</a:t>
            </a:r>
            <a:r>
              <a:rPr lang="en-US" dirty="0"/>
              <a:t>, </a:t>
            </a:r>
            <a:r>
              <a:rPr lang="en-US" dirty="0" err="1"/>
              <a:t>prateće</a:t>
            </a:r>
            <a:r>
              <a:rPr lang="en-US" dirty="0"/>
              <a:t> </a:t>
            </a:r>
            <a:r>
              <a:rPr lang="en-US" dirty="0" err="1"/>
              <a:t>sadržaje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izlazak</a:t>
            </a:r>
            <a:r>
              <a:rPr lang="en-US" dirty="0"/>
              <a:t>). Time se </a:t>
            </a:r>
            <a:r>
              <a:rPr lang="en-US" dirty="0" err="1"/>
              <a:t>obezbeđuje</a:t>
            </a:r>
            <a:r>
              <a:rPr lang="en-US" dirty="0"/>
              <a:t> da </a:t>
            </a:r>
            <a:r>
              <a:rPr lang="en-US" dirty="0" err="1"/>
              <a:t>nijedan</a:t>
            </a:r>
            <a:r>
              <a:rPr lang="en-US" dirty="0"/>
              <a:t> deo </a:t>
            </a:r>
            <a:r>
              <a:rPr lang="en-US" dirty="0" err="1"/>
              <a:t>iskustva</a:t>
            </a:r>
            <a:r>
              <a:rPr lang="en-US" dirty="0"/>
              <a:t> ne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zanemaren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smernice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obratite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korisničko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. </a:t>
            </a:r>
            <a:r>
              <a:rPr lang="en-US" dirty="0" err="1"/>
              <a:t>Beležite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, </a:t>
            </a:r>
            <a:r>
              <a:rPr lang="en-US" dirty="0" err="1"/>
              <a:t>vršite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smernice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zapitajte</a:t>
            </a:r>
            <a:r>
              <a:rPr lang="en-US" dirty="0"/>
              <a:t> se: </a:t>
            </a:r>
            <a:r>
              <a:rPr lang="en-US" b="1" dirty="0"/>
              <a:t>„Kako bi </a:t>
            </a:r>
            <a:r>
              <a:rPr lang="en-US" b="1" dirty="0" err="1"/>
              <a:t>ovo</a:t>
            </a:r>
            <a:r>
              <a:rPr lang="en-US" b="1" dirty="0"/>
              <a:t> </a:t>
            </a:r>
            <a:r>
              <a:rPr lang="en-US" b="1" dirty="0" err="1"/>
              <a:t>doživeo</a:t>
            </a:r>
            <a:r>
              <a:rPr lang="en-US" b="1" dirty="0"/>
              <a:t> </a:t>
            </a:r>
            <a:r>
              <a:rPr lang="en-US" b="1" dirty="0" err="1"/>
              <a:t>posetilac</a:t>
            </a:r>
            <a:r>
              <a:rPr lang="en-US" b="1" dirty="0"/>
              <a:t>?</a:t>
            </a:r>
            <a:r>
              <a:rPr lang="en-US" dirty="0"/>
              <a:t>”.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dokumentujte</a:t>
            </a:r>
            <a:r>
              <a:rPr lang="en-US" dirty="0"/>
              <a:t>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koristeći</a:t>
            </a:r>
            <a:r>
              <a:rPr lang="en-US" dirty="0"/>
              <a:t> </a:t>
            </a:r>
            <a:r>
              <a:rPr lang="en-US" dirty="0" err="1"/>
              <a:t>fotografije</a:t>
            </a:r>
            <a:r>
              <a:rPr lang="en-US" dirty="0"/>
              <a:t>, </a:t>
            </a:r>
            <a:r>
              <a:rPr lang="en-US" dirty="0" err="1"/>
              <a:t>primere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beleške</a:t>
            </a:r>
            <a:r>
              <a:rPr lang="en-US" dirty="0"/>
              <a:t>. </a:t>
            </a:r>
            <a:r>
              <a:rPr lang="en-US" dirty="0" err="1"/>
              <a:t>Odredite</a:t>
            </a:r>
            <a:r>
              <a:rPr lang="en-US" dirty="0"/>
              <a:t> </a:t>
            </a:r>
            <a:r>
              <a:rPr lang="en-US" dirty="0" err="1"/>
              <a:t>prioritete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dokumentovanim</a:t>
            </a:r>
            <a:r>
              <a:rPr lang="en-US" dirty="0"/>
              <a:t> </a:t>
            </a:r>
            <a:r>
              <a:rPr lang="en-US" dirty="0" err="1"/>
              <a:t>nalazima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predložite</a:t>
            </a:r>
            <a:r>
              <a:rPr lang="en-US" dirty="0"/>
              <a:t> mere za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identifikovanih</a:t>
            </a:r>
            <a:r>
              <a:rPr lang="en-US" dirty="0"/>
              <a:t> </a:t>
            </a:r>
            <a:r>
              <a:rPr lang="en-US" dirty="0" err="1"/>
              <a:t>prepreka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Uključite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u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prikupite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– time se </a:t>
            </a:r>
            <a:r>
              <a:rPr lang="en-US" dirty="0" err="1"/>
              <a:t>povećavaju</a:t>
            </a:r>
            <a:r>
              <a:rPr lang="en-US" dirty="0"/>
              <a:t> </a:t>
            </a:r>
            <a:r>
              <a:rPr lang="en-US" dirty="0" err="1"/>
              <a:t>tačnost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relevantnost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Da li </a:t>
            </a:r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neka</a:t>
            </a:r>
            <a:r>
              <a:rPr lang="en-US" sz="3200" dirty="0"/>
              <a:t> </a:t>
            </a:r>
            <a:r>
              <a:rPr lang="en-US" sz="3200" dirty="0" err="1"/>
              <a:t>pitanja</a:t>
            </a:r>
            <a:r>
              <a:rPr lang="en-US" sz="3200" dirty="0"/>
              <a:t>?</a:t>
            </a:r>
          </a:p>
          <a:p>
            <a:r>
              <a:rPr lang="en-US" sz="3200" dirty="0" err="1"/>
              <a:t>Šta</a:t>
            </a:r>
            <a:r>
              <a:rPr lang="en-US" sz="3200" dirty="0"/>
              <a:t>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/>
              <a:t>iznenađujuće?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učenja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65419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Do </a:t>
            </a:r>
            <a:r>
              <a:rPr lang="en-US" sz="2400" dirty="0" err="1"/>
              <a:t>kraja</a:t>
            </a:r>
            <a:r>
              <a:rPr lang="en-US" sz="2400" dirty="0"/>
              <a:t> Modula 3, </a:t>
            </a:r>
            <a:r>
              <a:rPr lang="en-US" sz="2400" dirty="0" err="1"/>
              <a:t>učesnici</a:t>
            </a:r>
            <a:r>
              <a:rPr lang="en-US" sz="2400" dirty="0"/>
              <a:t> </a:t>
            </a:r>
            <a:r>
              <a:rPr lang="en-US" sz="2400" dirty="0" err="1"/>
              <a:t>će</a:t>
            </a:r>
            <a:r>
              <a:rPr lang="en-US" sz="2400" dirty="0"/>
              <a:t> </a:t>
            </a:r>
            <a:r>
              <a:rPr lang="en-US" sz="2400" dirty="0" err="1"/>
              <a:t>naučiti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da </a:t>
            </a:r>
            <a:r>
              <a:rPr lang="en-GB" sz="2400" dirty="0"/>
              <a:t>:</a:t>
            </a:r>
            <a:endParaRPr lang="en-US" sz="2400" dirty="0"/>
          </a:p>
          <a:p>
            <a:pPr lvl="1"/>
            <a:r>
              <a:rPr lang="en-US" sz="2000" b="1" dirty="0" err="1"/>
              <a:t>planiraju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sprovedu</a:t>
            </a:r>
            <a:r>
              <a:rPr lang="en-US" sz="2000" b="1" dirty="0"/>
              <a:t> </a:t>
            </a:r>
            <a:r>
              <a:rPr lang="en-US" sz="2000" b="1" dirty="0" err="1"/>
              <a:t>sistematsku</a:t>
            </a:r>
            <a:r>
              <a:rPr lang="en-US" sz="2000" b="1" dirty="0"/>
              <a:t> </a:t>
            </a:r>
            <a:r>
              <a:rPr lang="en-US" sz="2000" b="1" dirty="0" err="1"/>
              <a:t>procenu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turističkog</a:t>
            </a:r>
            <a:r>
              <a:rPr lang="en-US" sz="2000" dirty="0"/>
              <a:t> </a:t>
            </a:r>
            <a:r>
              <a:rPr lang="en-US" sz="2000" dirty="0" err="1"/>
              <a:t>lokaliteta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lokaliteta</a:t>
            </a:r>
            <a:r>
              <a:rPr lang="en-US" sz="2000" dirty="0"/>
              <a:t> </a:t>
            </a:r>
            <a:r>
              <a:rPr lang="en-US" sz="2000" dirty="0" err="1"/>
              <a:t>kulturnog</a:t>
            </a:r>
            <a:r>
              <a:rPr lang="en-US" sz="2000" dirty="0"/>
              <a:t> </a:t>
            </a:r>
            <a:r>
              <a:rPr lang="en-US" sz="2000" dirty="0" err="1"/>
              <a:t>nasleđa</a:t>
            </a:r>
            <a:r>
              <a:rPr lang="en-US" sz="2000" dirty="0"/>
              <a:t>, </a:t>
            </a:r>
            <a:r>
              <a:rPr lang="en-US" sz="2000" dirty="0" err="1"/>
              <a:t>obuhvatajući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faze </a:t>
            </a:r>
            <a:r>
              <a:rPr lang="en-US" sz="2000" dirty="0" err="1"/>
              <a:t>iskustva</a:t>
            </a:r>
            <a:r>
              <a:rPr lang="en-US" sz="2000" dirty="0"/>
              <a:t> </a:t>
            </a:r>
            <a:r>
              <a:rPr lang="en-US" sz="2000" dirty="0" err="1"/>
              <a:t>posetioca</a:t>
            </a:r>
            <a:r>
              <a:rPr lang="en-US" sz="2000" dirty="0"/>
              <a:t> (od </a:t>
            </a:r>
            <a:r>
              <a:rPr lang="en-US" sz="2000" dirty="0" err="1"/>
              <a:t>informacija</a:t>
            </a:r>
            <a:r>
              <a:rPr lang="en-US" sz="2000" dirty="0"/>
              <a:t> pre </a:t>
            </a:r>
            <a:r>
              <a:rPr lang="en-US" sz="2000" dirty="0" err="1"/>
              <a:t>dolaska</a:t>
            </a:r>
            <a:r>
              <a:rPr lang="en-US" sz="2000" dirty="0"/>
              <a:t> do </a:t>
            </a:r>
            <a:r>
              <a:rPr lang="en-US" sz="2000" dirty="0" err="1"/>
              <a:t>snalaženja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lokaciji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odlaska</a:t>
            </a:r>
            <a:r>
              <a:rPr lang="en-GB" sz="2000" dirty="0"/>
              <a:t>).</a:t>
            </a:r>
            <a:endParaRPr lang="en-US" sz="2000" dirty="0"/>
          </a:p>
          <a:p>
            <a:pPr lvl="1"/>
            <a:r>
              <a:rPr lang="en-US" sz="2000" b="1" dirty="0" err="1"/>
              <a:t>koriste</a:t>
            </a:r>
            <a:r>
              <a:rPr lang="en-US" sz="2000" b="1" dirty="0"/>
              <a:t> </a:t>
            </a:r>
            <a:r>
              <a:rPr lang="en-US" sz="2000" b="1" dirty="0" err="1"/>
              <a:t>kontrolne</a:t>
            </a:r>
            <a:r>
              <a:rPr lang="en-US" sz="2000" b="1" dirty="0"/>
              <a:t> </a:t>
            </a:r>
            <a:r>
              <a:rPr lang="en-US" sz="2000" b="1" dirty="0" err="1"/>
              <a:t>liste</a:t>
            </a:r>
            <a:r>
              <a:rPr lang="en-US" sz="2000" b="1" dirty="0"/>
              <a:t>, </a:t>
            </a:r>
            <a:r>
              <a:rPr lang="en-US" sz="2000" b="1" dirty="0" err="1"/>
              <a:t>standarde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alate za </a:t>
            </a:r>
            <a:r>
              <a:rPr lang="en-US" sz="2000" b="1" dirty="0" err="1"/>
              <a:t>merenje</a:t>
            </a:r>
            <a:r>
              <a:rPr lang="en-US" sz="2000" b="1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identifikovali</a:t>
            </a:r>
            <a:r>
              <a:rPr lang="en-US" sz="2000" dirty="0"/>
              <a:t> </a:t>
            </a:r>
            <a:r>
              <a:rPr lang="en-US" sz="2000" dirty="0" err="1"/>
              <a:t>prepreke</a:t>
            </a:r>
            <a:r>
              <a:rPr lang="en-US" sz="2000" dirty="0"/>
              <a:t> u </a:t>
            </a:r>
            <a:r>
              <a:rPr lang="en-US" sz="2000" dirty="0" err="1"/>
              <a:t>fizičkom</a:t>
            </a:r>
            <a:r>
              <a:rPr lang="en-US" sz="2000" dirty="0"/>
              <a:t> </a:t>
            </a:r>
            <a:r>
              <a:rPr lang="en-US" sz="2000" dirty="0" err="1"/>
              <a:t>okruženju</a:t>
            </a:r>
            <a:r>
              <a:rPr lang="en-US" sz="2000" dirty="0"/>
              <a:t>, </a:t>
            </a:r>
            <a:r>
              <a:rPr lang="en-US" sz="2000" dirty="0" err="1"/>
              <a:t>komunikaciji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procesima</a:t>
            </a:r>
            <a:r>
              <a:rPr lang="en-US" sz="2000" dirty="0"/>
              <a:t> </a:t>
            </a:r>
            <a:r>
              <a:rPr lang="en-US" sz="2000" dirty="0" err="1"/>
              <a:t>pružanja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GB" sz="2000" dirty="0"/>
              <a:t>.</a:t>
            </a:r>
            <a:endParaRPr lang="en-US" sz="2000" dirty="0"/>
          </a:p>
          <a:p>
            <a:pPr lvl="1"/>
            <a:r>
              <a:rPr lang="en-US" sz="2000" b="1" dirty="0" err="1"/>
              <a:t>posmatraju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evidentiraju</a:t>
            </a:r>
            <a:r>
              <a:rPr lang="en-US" sz="2000" b="1" dirty="0"/>
              <a:t> </a:t>
            </a:r>
            <a:r>
              <a:rPr lang="en-US" sz="2000" b="1" dirty="0" err="1"/>
              <a:t>nalaze</a:t>
            </a:r>
            <a:r>
              <a:rPr lang="en-US" sz="2000" b="1" dirty="0"/>
              <a:t> </a:t>
            </a:r>
            <a:r>
              <a:rPr lang="en-US" sz="2000" dirty="0" err="1"/>
              <a:t>procene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efikasan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 (</a:t>
            </a:r>
            <a:r>
              <a:rPr lang="en-US" sz="2000" dirty="0" err="1"/>
              <a:t>vođenjem</a:t>
            </a:r>
            <a:r>
              <a:rPr lang="en-US" sz="2000" dirty="0"/>
              <a:t> </a:t>
            </a:r>
            <a:r>
              <a:rPr lang="en-US" sz="2000" dirty="0" err="1"/>
              <a:t>beleški</a:t>
            </a:r>
            <a:r>
              <a:rPr lang="en-US" sz="2000" dirty="0"/>
              <a:t>, </a:t>
            </a:r>
            <a:r>
              <a:rPr lang="en-US" sz="2000" dirty="0" err="1"/>
              <a:t>merenjima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fotografisanjem</a:t>
            </a:r>
            <a:r>
              <a:rPr lang="en-US" sz="2000" dirty="0"/>
              <a:t>)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r>
              <a:rPr lang="en-US" sz="2000" dirty="0"/>
              <a:t> u </a:t>
            </a:r>
            <a:r>
              <a:rPr lang="en-US" sz="2000" dirty="0" err="1"/>
              <a:t>kojoj</a:t>
            </a:r>
            <a:r>
              <a:rPr lang="en-US" sz="2000" dirty="0"/>
              <a:t> meri </a:t>
            </a:r>
            <a:r>
              <a:rPr lang="en-US" sz="2000" dirty="0" err="1"/>
              <a:t>lokalitet</a:t>
            </a:r>
            <a:r>
              <a:rPr lang="en-US" sz="2000" dirty="0"/>
              <a:t> </a:t>
            </a:r>
            <a:r>
              <a:rPr lang="en-US" sz="2000" dirty="0" err="1"/>
              <a:t>ispunjava</a:t>
            </a:r>
            <a:r>
              <a:rPr lang="en-US" sz="2000" dirty="0"/>
              <a:t> </a:t>
            </a:r>
            <a:r>
              <a:rPr lang="en-US" sz="2000" dirty="0" err="1"/>
              <a:t>utvrđene</a:t>
            </a:r>
            <a:r>
              <a:rPr lang="en-US" sz="2000" dirty="0"/>
              <a:t> </a:t>
            </a:r>
            <a:r>
              <a:rPr lang="en-US" sz="2000" dirty="0" err="1"/>
              <a:t>kriterijume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potrebe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GB" sz="2000" dirty="0"/>
              <a:t>.</a:t>
            </a:r>
            <a:endParaRPr lang="en-US" sz="2000" dirty="0"/>
          </a:p>
          <a:p>
            <a:pPr lvl="1"/>
            <a:r>
              <a:rPr lang="en-US" sz="2000" b="1" dirty="0" err="1"/>
              <a:t>razviju</a:t>
            </a:r>
            <a:r>
              <a:rPr lang="en-US" sz="2000" b="1" dirty="0"/>
              <a:t> </a:t>
            </a:r>
            <a:r>
              <a:rPr lang="en-US" sz="2000" b="1" dirty="0" err="1"/>
              <a:t>praktične</a:t>
            </a:r>
            <a:r>
              <a:rPr lang="en-US" sz="2000" b="1" dirty="0"/>
              <a:t> </a:t>
            </a:r>
            <a:r>
              <a:rPr lang="en-US" sz="2000" b="1" dirty="0" err="1"/>
              <a:t>preporuke</a:t>
            </a:r>
            <a:r>
              <a:rPr lang="en-US" sz="2000" b="1" dirty="0"/>
              <a:t> za </a:t>
            </a:r>
            <a:r>
              <a:rPr lang="en-US" sz="2000" b="1" dirty="0" err="1"/>
              <a:t>unapređenje</a:t>
            </a:r>
            <a:r>
              <a:rPr lang="en-US" sz="2000" b="1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osnovu</a:t>
            </a:r>
            <a:r>
              <a:rPr lang="en-US" sz="2000" dirty="0"/>
              <a:t> </a:t>
            </a:r>
            <a:r>
              <a:rPr lang="en-US" sz="2000" dirty="0" err="1"/>
              <a:t>nalaza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r>
              <a:rPr lang="en-US" sz="2000" dirty="0"/>
              <a:t>, </a:t>
            </a:r>
            <a:r>
              <a:rPr lang="en-US" sz="2000" dirty="0" err="1"/>
              <a:t>određujući</a:t>
            </a:r>
            <a:r>
              <a:rPr lang="en-US" sz="2000" dirty="0"/>
              <a:t> </a:t>
            </a:r>
            <a:r>
              <a:rPr lang="en-US" sz="2000" dirty="0" err="1"/>
              <a:t>prioritete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značaju</a:t>
            </a:r>
            <a:r>
              <a:rPr lang="en-US" sz="2000" dirty="0"/>
              <a:t> </a:t>
            </a:r>
            <a:r>
              <a:rPr lang="en-US" sz="2000" dirty="0" err="1"/>
              <a:t>problema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predlažući</a:t>
            </a:r>
            <a:r>
              <a:rPr lang="en-US" sz="2000" dirty="0"/>
              <a:t> </a:t>
            </a:r>
            <a:r>
              <a:rPr lang="en-US" sz="2000" dirty="0" err="1"/>
              <a:t>izvodljiva</a:t>
            </a:r>
            <a:r>
              <a:rPr lang="en-US" sz="2000" dirty="0"/>
              <a:t> </a:t>
            </a:r>
            <a:r>
              <a:rPr lang="en-US" sz="2000" dirty="0" err="1"/>
              <a:t>rešenja</a:t>
            </a:r>
            <a:r>
              <a:rPr lang="en-US" sz="2000" dirty="0"/>
              <a:t> (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kratkoročne</a:t>
            </a:r>
            <a:r>
              <a:rPr lang="en-US" sz="2000" dirty="0"/>
              <a:t> mere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dugoročnija</a:t>
            </a:r>
            <a:r>
              <a:rPr lang="en-US" sz="2000" dirty="0"/>
              <a:t> </a:t>
            </a:r>
            <a:r>
              <a:rPr lang="en-US" sz="2000" dirty="0" err="1"/>
              <a:t>ulaganja</a:t>
            </a:r>
            <a:r>
              <a:rPr lang="en-GB" sz="2000" dirty="0"/>
              <a:t>).</a:t>
            </a:r>
            <a:endParaRPr lang="en-US" sz="2000" dirty="0"/>
          </a:p>
          <a:p>
            <a:pPr lvl="1"/>
            <a:r>
              <a:rPr lang="en-US" sz="2000" b="1" dirty="0" err="1"/>
              <a:t>razumeju</a:t>
            </a:r>
            <a:r>
              <a:rPr lang="en-US" sz="2000" b="1" dirty="0"/>
              <a:t> </a:t>
            </a:r>
            <a:r>
              <a:rPr lang="en-US" sz="2000" b="1" dirty="0" err="1"/>
              <a:t>kako</a:t>
            </a:r>
            <a:r>
              <a:rPr lang="en-US" sz="2000" b="1" dirty="0"/>
              <a:t> da </a:t>
            </a:r>
            <a:r>
              <a:rPr lang="en-US" sz="2000" b="1" dirty="0" err="1"/>
              <a:t>uključe</a:t>
            </a:r>
            <a:r>
              <a:rPr lang="en-US" sz="2000" b="1" dirty="0"/>
              <a:t> </a:t>
            </a:r>
            <a:r>
              <a:rPr lang="en-US" sz="2000" b="1" dirty="0" err="1"/>
              <a:t>različite</a:t>
            </a:r>
            <a:r>
              <a:rPr lang="en-US" sz="2000" b="1" dirty="0"/>
              <a:t> </a:t>
            </a:r>
            <a:r>
              <a:rPr lang="en-US" sz="2000" b="1" dirty="0" err="1"/>
              <a:t>perspektive</a:t>
            </a:r>
            <a:r>
              <a:rPr lang="en-US" sz="2000" b="1" dirty="0"/>
              <a:t> </a:t>
            </a:r>
            <a:r>
              <a:rPr lang="en-US" sz="2000" dirty="0"/>
              <a:t>u </a:t>
            </a:r>
            <a:r>
              <a:rPr lang="en-US" sz="2000" dirty="0" err="1"/>
              <a:t>proces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r>
              <a:rPr lang="en-US" sz="2000" dirty="0"/>
              <a:t>, </a:t>
            </a:r>
            <a:r>
              <a:rPr lang="en-US" sz="2000" dirty="0" err="1"/>
              <a:t>posebno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uključivanje</a:t>
            </a:r>
            <a:r>
              <a:rPr lang="en-US" sz="2000" dirty="0"/>
              <a:t>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stručnjaka</a:t>
            </a:r>
            <a:r>
              <a:rPr lang="en-US" sz="2000" dirty="0"/>
              <a:t> za </a:t>
            </a:r>
            <a:r>
              <a:rPr lang="en-US" sz="2000" dirty="0" err="1"/>
              <a:t>pristupačnost</a:t>
            </a:r>
            <a:r>
              <a:rPr lang="en-US" sz="2000" dirty="0"/>
              <a:t>, </a:t>
            </a:r>
            <a:r>
              <a:rPr lang="en-US" sz="2000" dirty="0" err="1"/>
              <a:t>radi</a:t>
            </a:r>
            <a:r>
              <a:rPr lang="en-US" sz="2000" dirty="0"/>
              <a:t> </a:t>
            </a:r>
            <a:r>
              <a:rPr lang="en-US" sz="2000" dirty="0" err="1"/>
              <a:t>unapređenja</a:t>
            </a:r>
            <a:r>
              <a:rPr lang="en-US" sz="2000" dirty="0"/>
              <a:t> </a:t>
            </a:r>
            <a:r>
              <a:rPr lang="en-US" sz="2000" dirty="0" err="1"/>
              <a:t>kvaliteta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r>
              <a:rPr lang="en-GB" sz="2000" dirty="0"/>
              <a:t>.</a:t>
            </a:r>
            <a:endParaRPr lang="en-US" sz="2000" dirty="0"/>
          </a:p>
          <a:p>
            <a:pPr lvl="1"/>
            <a:r>
              <a:rPr lang="en-US" sz="2000" b="1" dirty="0" err="1"/>
              <a:t>pripreme</a:t>
            </a:r>
            <a:r>
              <a:rPr lang="en-US" sz="2000" b="1" dirty="0"/>
              <a:t> se da </a:t>
            </a:r>
            <a:r>
              <a:rPr lang="en-US" sz="2000" b="1" dirty="0" err="1"/>
              <a:t>prenesu</a:t>
            </a:r>
            <a:r>
              <a:rPr lang="en-US" sz="2000" b="1" dirty="0"/>
              <a:t> </a:t>
            </a:r>
            <a:r>
              <a:rPr lang="en-US" sz="2000" b="1" dirty="0" err="1"/>
              <a:t>znanje</a:t>
            </a:r>
            <a:r>
              <a:rPr lang="en-US" sz="2000" b="1" dirty="0"/>
              <a:t> </a:t>
            </a:r>
            <a:r>
              <a:rPr lang="en-US" sz="2000" b="1" dirty="0" err="1"/>
              <a:t>drugima</a:t>
            </a:r>
            <a:r>
              <a:rPr lang="en-US" sz="2000" dirty="0"/>
              <a:t> (</a:t>
            </a:r>
            <a:r>
              <a:rPr lang="en-US" sz="2000" dirty="0" err="1"/>
              <a:t>npr</a:t>
            </a:r>
            <a:r>
              <a:rPr lang="en-US" sz="2000" dirty="0"/>
              <a:t>. </a:t>
            </a:r>
            <a:r>
              <a:rPr lang="en-US" sz="2000" dirty="0" err="1"/>
              <a:t>tokom</a:t>
            </a:r>
            <a:r>
              <a:rPr lang="en-US" sz="2000" dirty="0"/>
              <a:t> </a:t>
            </a:r>
            <a:r>
              <a:rPr lang="en-US" sz="2000" dirty="0" err="1"/>
              <a:t>sopstvenih</a:t>
            </a:r>
            <a:r>
              <a:rPr lang="en-US" sz="2000" dirty="0"/>
              <a:t> </a:t>
            </a:r>
            <a:r>
              <a:rPr lang="en-US" sz="2000" dirty="0" err="1"/>
              <a:t>obuka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</a:t>
            </a:r>
            <a:r>
              <a:rPr lang="en-US" sz="2000" dirty="0" err="1"/>
              <a:t>svoje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) za </a:t>
            </a:r>
            <a:r>
              <a:rPr lang="en-US" sz="2000" dirty="0" err="1"/>
              <a:t>sprovođenje</a:t>
            </a:r>
            <a:r>
              <a:rPr lang="en-US" sz="2000" dirty="0"/>
              <a:t> </a:t>
            </a:r>
            <a:r>
              <a:rPr lang="en-US" sz="2000" dirty="0" err="1"/>
              <a:t>osnovnih</a:t>
            </a:r>
            <a:r>
              <a:rPr lang="en-US" sz="2000" dirty="0"/>
              <a:t> </a:t>
            </a:r>
            <a:r>
              <a:rPr lang="en-US" sz="2000" dirty="0" err="1"/>
              <a:t>procena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time </a:t>
            </a:r>
            <a:r>
              <a:rPr lang="en-US" sz="2000" dirty="0" err="1"/>
              <a:t>dodatno</a:t>
            </a:r>
            <a:r>
              <a:rPr lang="en-US" sz="2000" dirty="0"/>
              <a:t> </a:t>
            </a:r>
            <a:r>
              <a:rPr lang="en-US" sz="2000" dirty="0" err="1"/>
              <a:t>prošire</a:t>
            </a:r>
            <a:r>
              <a:rPr lang="en-US" sz="2000" dirty="0"/>
              <a:t> </a:t>
            </a:r>
            <a:r>
              <a:rPr lang="en-US" sz="2000" dirty="0" err="1"/>
              <a:t>efekat</a:t>
            </a:r>
            <a:r>
              <a:rPr lang="en-US" sz="2000" dirty="0"/>
              <a:t> </a:t>
            </a:r>
            <a:r>
              <a:rPr lang="en-US" sz="2000" dirty="0" err="1"/>
              <a:t>stečenih</a:t>
            </a:r>
            <a:r>
              <a:rPr lang="en-US" sz="2000" dirty="0"/>
              <a:t> </a:t>
            </a:r>
            <a:r>
              <a:rPr lang="en-US" sz="2000" dirty="0" err="1"/>
              <a:t>znanja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veština</a:t>
            </a:r>
            <a:r>
              <a:rPr lang="en-GB" sz="2000" dirty="0"/>
              <a:t>.</a:t>
            </a:r>
            <a:endParaRPr lang="en-US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2B1EDB-3AC4-CA33-5DBA-4D61C30AD6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/>
              <a:t>Interna </a:t>
            </a:r>
            <a:r>
              <a:rPr lang="en-US" sz="2400" b="1" dirty="0" err="1"/>
              <a:t>samoprocena</a:t>
            </a:r>
            <a:endParaRPr lang="en-US" sz="2400" b="1" dirty="0"/>
          </a:p>
          <a:p>
            <a:r>
              <a:rPr lang="en-GB" sz="2400" dirty="0" err="1"/>
              <a:t>Najpogodnija</a:t>
            </a:r>
            <a:r>
              <a:rPr lang="en-GB" sz="2400" dirty="0"/>
              <a:t> za:</a:t>
            </a:r>
            <a:endParaRPr lang="en-US" sz="2400" dirty="0"/>
          </a:p>
          <a:p>
            <a:pPr lvl="1"/>
            <a:r>
              <a:rPr lang="en-US" sz="2000" dirty="0" err="1"/>
              <a:t>početak</a:t>
            </a:r>
            <a:r>
              <a:rPr lang="en-US" sz="2000" dirty="0"/>
              <a:t> rada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unapređenju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GB" sz="2000" dirty="0"/>
              <a:t>.</a:t>
            </a:r>
            <a:endParaRPr lang="en-US" sz="2000" dirty="0"/>
          </a:p>
          <a:p>
            <a:pPr lvl="1"/>
            <a:r>
              <a:rPr lang="en-US" sz="2000" dirty="0" err="1"/>
              <a:t>identifikovanje</a:t>
            </a:r>
            <a:r>
              <a:rPr lang="en-US" sz="2000" dirty="0"/>
              <a:t> </a:t>
            </a:r>
            <a:r>
              <a:rPr lang="en-US" sz="2000" dirty="0" err="1"/>
              <a:t>prepreka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zahtevaju</a:t>
            </a:r>
            <a:r>
              <a:rPr lang="en-US" sz="2000" dirty="0"/>
              <a:t> </a:t>
            </a:r>
            <a:r>
              <a:rPr lang="en-US" sz="2000" dirty="0" err="1"/>
              <a:t>malo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nimalo</a:t>
            </a:r>
            <a:r>
              <a:rPr lang="en-US" sz="2000" dirty="0"/>
              <a:t> </a:t>
            </a:r>
            <a:r>
              <a:rPr lang="en-US" sz="2000" dirty="0" err="1"/>
              <a:t>napora</a:t>
            </a:r>
            <a:r>
              <a:rPr lang="en-US" sz="2000" dirty="0"/>
              <a:t> za </a:t>
            </a:r>
            <a:r>
              <a:rPr lang="en-US" sz="2000" dirty="0" err="1"/>
              <a:t>otklanjanje</a:t>
            </a:r>
            <a:r>
              <a:rPr lang="en-US" sz="2000" dirty="0"/>
              <a:t> – </a:t>
            </a:r>
            <a:r>
              <a:rPr lang="en-US" sz="2000" dirty="0" err="1"/>
              <a:t>brze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jednostavne</a:t>
            </a:r>
            <a:r>
              <a:rPr lang="en-US" sz="2000" dirty="0"/>
              <a:t> </a:t>
            </a:r>
            <a:r>
              <a:rPr lang="en-US" sz="2000" dirty="0" err="1"/>
              <a:t>pomake</a:t>
            </a:r>
            <a:r>
              <a:rPr lang="en-GB" sz="2000" dirty="0"/>
              <a:t>.</a:t>
            </a:r>
            <a:endParaRPr lang="en-US" sz="2000" dirty="0"/>
          </a:p>
          <a:p>
            <a:pPr lvl="1"/>
            <a:r>
              <a:rPr lang="en-US" sz="2000" dirty="0" err="1"/>
              <a:t>pripremu</a:t>
            </a:r>
            <a:r>
              <a:rPr lang="en-US" sz="2000" dirty="0"/>
              <a:t> za </a:t>
            </a:r>
            <a:r>
              <a:rPr lang="en-US" sz="2000" dirty="0" err="1"/>
              <a:t>eksternu</a:t>
            </a:r>
            <a:r>
              <a:rPr lang="en-US" sz="2000" dirty="0"/>
              <a:t> </a:t>
            </a:r>
            <a:r>
              <a:rPr lang="en-US" sz="2000" dirty="0" err="1"/>
              <a:t>procenu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sprovedena</a:t>
            </a:r>
            <a:r>
              <a:rPr lang="en-US" sz="2000" dirty="0"/>
              <a:t> </a:t>
            </a:r>
            <a:r>
              <a:rPr lang="en-US" sz="2000" dirty="0" err="1"/>
              <a:t>nezavisno</a:t>
            </a:r>
            <a:r>
              <a:rPr lang="en-GB" sz="2000" dirty="0"/>
              <a:t>.</a:t>
            </a:r>
            <a:endParaRPr lang="en-US" sz="2000" dirty="0"/>
          </a:p>
          <a:p>
            <a:pPr lvl="1"/>
            <a:r>
              <a:rPr lang="en-US" sz="2000" dirty="0" err="1"/>
              <a:t>razvijanje</a:t>
            </a:r>
            <a:r>
              <a:rPr lang="en-US" sz="2000" dirty="0"/>
              <a:t> interne </a:t>
            </a:r>
            <a:r>
              <a:rPr lang="en-US" sz="2000" dirty="0" err="1"/>
              <a:t>svesti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preuzimanje</a:t>
            </a:r>
            <a:r>
              <a:rPr lang="en-US" sz="2000" dirty="0"/>
              <a:t> </a:t>
            </a:r>
            <a:r>
              <a:rPr lang="en-US" sz="2000" dirty="0" err="1"/>
              <a:t>odgovornosti</a:t>
            </a:r>
            <a:r>
              <a:rPr lang="en-US" sz="2000" dirty="0"/>
              <a:t> za </a:t>
            </a:r>
            <a:r>
              <a:rPr lang="en-US" sz="2000" dirty="0" err="1"/>
              <a:t>pristupačnost</a:t>
            </a:r>
            <a:r>
              <a:rPr lang="en-GB" sz="2000" dirty="0"/>
              <a:t>.</a:t>
            </a:r>
            <a:endParaRPr lang="en-US" sz="2000" dirty="0"/>
          </a:p>
          <a:p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C52AE2-4EF7-1DB2-FBF0-6C1D84BB3D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err="1"/>
              <a:t>Eksterna</a:t>
            </a:r>
            <a:r>
              <a:rPr lang="en-US" sz="2400" b="1" dirty="0"/>
              <a:t> </a:t>
            </a:r>
            <a:r>
              <a:rPr lang="en-US" sz="2400" b="1" dirty="0" err="1"/>
              <a:t>stručna</a:t>
            </a:r>
            <a:r>
              <a:rPr lang="en-US" sz="2400" b="1" dirty="0"/>
              <a:t> </a:t>
            </a:r>
            <a:r>
              <a:rPr lang="en-US" sz="2400" b="1" dirty="0" err="1"/>
              <a:t>procena</a:t>
            </a:r>
            <a:r>
              <a:rPr lang="en-US" sz="2400" b="1" dirty="0"/>
              <a:t> </a:t>
            </a:r>
          </a:p>
          <a:p>
            <a:r>
              <a:rPr lang="en-US" sz="2400" dirty="0" err="1"/>
              <a:t>Najpogodnija</a:t>
            </a:r>
            <a:r>
              <a:rPr lang="en-US" sz="2400" dirty="0"/>
              <a:t> za:</a:t>
            </a:r>
          </a:p>
          <a:p>
            <a:pPr lvl="1"/>
            <a:r>
              <a:rPr lang="pt-BR" sz="2000" dirty="0"/>
              <a:t>situacije kada planirate da informacije o pristupačnosti učinite javno dostupnim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slučajeve</a:t>
            </a:r>
            <a:r>
              <a:rPr lang="en-US" sz="2000" dirty="0"/>
              <a:t> </a:t>
            </a:r>
            <a:r>
              <a:rPr lang="en-US" sz="2000" dirty="0" err="1"/>
              <a:t>kada</a:t>
            </a:r>
            <a:r>
              <a:rPr lang="en-US" sz="2000" dirty="0"/>
              <a:t> je </a:t>
            </a:r>
            <a:r>
              <a:rPr lang="en-US" sz="2000" dirty="0" err="1"/>
              <a:t>lokalitet</a:t>
            </a:r>
            <a:r>
              <a:rPr lang="en-US" sz="2000" dirty="0"/>
              <a:t> </a:t>
            </a:r>
            <a:r>
              <a:rPr lang="en-US" sz="2000" dirty="0" err="1"/>
              <a:t>velik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faktore</a:t>
            </a:r>
            <a:r>
              <a:rPr lang="en-US" sz="2000" dirty="0"/>
              <a:t> </a:t>
            </a:r>
            <a:r>
              <a:rPr lang="en-US" sz="2000" dirty="0" err="1"/>
              <a:t>visokog</a:t>
            </a:r>
            <a:r>
              <a:rPr lang="en-US" sz="2000" dirty="0"/>
              <a:t> </a:t>
            </a:r>
            <a:r>
              <a:rPr lang="en-US" sz="2000" dirty="0" err="1"/>
              <a:t>rizika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situacije</a:t>
            </a:r>
            <a:r>
              <a:rPr lang="en-US" sz="2000" dirty="0"/>
              <a:t> u </a:t>
            </a:r>
            <a:r>
              <a:rPr lang="en-US" sz="2000" dirty="0" err="1"/>
              <a:t>kojima</a:t>
            </a:r>
            <a:r>
              <a:rPr lang="en-US" sz="2000" dirty="0"/>
              <a:t> </a:t>
            </a:r>
            <a:r>
              <a:rPr lang="en-US" sz="2000" dirty="0" err="1"/>
              <a:t>propisi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ugovorne</a:t>
            </a:r>
            <a:r>
              <a:rPr lang="en-US" sz="2000" dirty="0"/>
              <a:t> </a:t>
            </a:r>
            <a:r>
              <a:rPr lang="en-US" sz="2000" dirty="0" err="1"/>
              <a:t>obaveze</a:t>
            </a:r>
            <a:r>
              <a:rPr lang="en-US" sz="2000" dirty="0"/>
              <a:t> </a:t>
            </a:r>
            <a:r>
              <a:rPr lang="en-US" sz="2000" dirty="0" err="1"/>
              <a:t>zahtevaju</a:t>
            </a:r>
            <a:r>
              <a:rPr lang="en-US" sz="2000" dirty="0"/>
              <a:t> </a:t>
            </a:r>
            <a:r>
              <a:rPr lang="en-US" sz="2000" dirty="0" err="1"/>
              <a:t>sprovođenje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slučajeve</a:t>
            </a:r>
            <a:r>
              <a:rPr lang="en-US" sz="2000" dirty="0"/>
              <a:t> </a:t>
            </a:r>
            <a:r>
              <a:rPr lang="en-US" sz="2000" dirty="0" err="1"/>
              <a:t>kada</a:t>
            </a:r>
            <a:r>
              <a:rPr lang="en-US" sz="2000" dirty="0"/>
              <a:t> </a:t>
            </a:r>
            <a:r>
              <a:rPr lang="en-US" sz="2000" dirty="0" err="1"/>
              <a:t>odluke</a:t>
            </a:r>
            <a:r>
              <a:rPr lang="en-US" sz="2000" dirty="0"/>
              <a:t> o </a:t>
            </a:r>
            <a:r>
              <a:rPr lang="en-US" sz="2000" dirty="0" err="1"/>
              <a:t>investiranju</a:t>
            </a:r>
            <a:r>
              <a:rPr lang="en-US" sz="2000" dirty="0"/>
              <a:t> </a:t>
            </a:r>
            <a:r>
              <a:rPr lang="en-US" sz="2000" dirty="0" err="1"/>
              <a:t>zavise</a:t>
            </a:r>
            <a:r>
              <a:rPr lang="en-US" sz="2000" dirty="0"/>
              <a:t> od </a:t>
            </a:r>
            <a:r>
              <a:rPr lang="en-US" sz="2000" dirty="0" err="1"/>
              <a:t>rezultata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situacije</a:t>
            </a:r>
            <a:r>
              <a:rPr lang="en-US" sz="2000" dirty="0"/>
              <a:t> </a:t>
            </a:r>
            <a:r>
              <a:rPr lang="en-US" sz="2000" dirty="0" err="1"/>
              <a:t>kada</a:t>
            </a:r>
            <a:r>
              <a:rPr lang="en-US" sz="2000" dirty="0"/>
              <a:t> je </a:t>
            </a:r>
            <a:r>
              <a:rPr lang="en-US" sz="2000" dirty="0" err="1"/>
              <a:t>izgradnja</a:t>
            </a:r>
            <a:r>
              <a:rPr lang="en-US" sz="2000" dirty="0"/>
              <a:t> </a:t>
            </a:r>
            <a:r>
              <a:rPr lang="en-US" sz="2000" dirty="0" err="1"/>
              <a:t>poverenja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posetilaca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r>
              <a:rPr lang="en-US" sz="2000" dirty="0"/>
              <a:t> </a:t>
            </a:r>
            <a:r>
              <a:rPr lang="en-US" sz="2000" dirty="0" err="1"/>
              <a:t>jedan</a:t>
            </a:r>
            <a:r>
              <a:rPr lang="en-US" sz="2000" dirty="0"/>
              <a:t> od </a:t>
            </a:r>
            <a:r>
              <a:rPr lang="en-US" sz="2000" dirty="0" err="1"/>
              <a:t>glavnih</a:t>
            </a:r>
            <a:r>
              <a:rPr lang="en-US" sz="2000" dirty="0"/>
              <a:t> </a:t>
            </a:r>
            <a:r>
              <a:rPr lang="en-US" sz="2000" dirty="0" err="1"/>
              <a:t>prioriteta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0CD67-8E53-9E38-B371-775F849C7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FC429-E526-D992-02AA-3BD9915CD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688116-5497-6D2E-3502-CEC9E9548A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b="1" dirty="0" err="1"/>
              <a:t>Procene</a:t>
            </a:r>
            <a:r>
              <a:rPr lang="en-US" sz="2400" b="1" dirty="0"/>
              <a:t> </a:t>
            </a:r>
            <a:r>
              <a:rPr lang="en-US" sz="2400" b="1" dirty="0" err="1"/>
              <a:t>zasnovane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iskustvu</a:t>
            </a:r>
            <a:r>
              <a:rPr lang="en-US" sz="2400" b="1" dirty="0"/>
              <a:t> </a:t>
            </a:r>
            <a:r>
              <a:rPr lang="en-US" sz="2400" b="1" dirty="0" err="1"/>
              <a:t>korisnika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procene</a:t>
            </a:r>
            <a:r>
              <a:rPr lang="en-US" sz="2400" b="1" dirty="0"/>
              <a:t> </a:t>
            </a:r>
            <a:r>
              <a:rPr lang="en-US" sz="2400" b="1" dirty="0" err="1"/>
              <a:t>koje</a:t>
            </a:r>
            <a:r>
              <a:rPr lang="en-US" sz="2400" b="1" dirty="0"/>
              <a:t> </a:t>
            </a:r>
            <a:r>
              <a:rPr lang="en-US" sz="2400" b="1" dirty="0" err="1"/>
              <a:t>vode</a:t>
            </a:r>
            <a:r>
              <a:rPr lang="en-US" sz="2400" b="1" dirty="0"/>
              <a:t> </a:t>
            </a:r>
            <a:r>
              <a:rPr lang="en-US" sz="2400" b="1" dirty="0" err="1"/>
              <a:t>korisnici</a:t>
            </a:r>
            <a:endParaRPr lang="en-US" sz="2400" b="1" dirty="0"/>
          </a:p>
          <a:p>
            <a:r>
              <a:rPr lang="en-GB" sz="2400" dirty="0" err="1"/>
              <a:t>Najpogodnije</a:t>
            </a:r>
            <a:r>
              <a:rPr lang="en-GB" sz="2400" dirty="0"/>
              <a:t> za:</a:t>
            </a:r>
            <a:endParaRPr lang="en-US" sz="2400" dirty="0"/>
          </a:p>
          <a:p>
            <a:pPr lvl="1"/>
            <a:r>
              <a:rPr lang="en-US" sz="2400" dirty="0" err="1"/>
              <a:t>procenu</a:t>
            </a:r>
            <a:r>
              <a:rPr lang="en-US" sz="2400" dirty="0"/>
              <a:t> </a:t>
            </a:r>
            <a:r>
              <a:rPr lang="en-US" sz="2400" dirty="0" err="1"/>
              <a:t>iskustava</a:t>
            </a:r>
            <a:r>
              <a:rPr lang="en-US" sz="2400" dirty="0"/>
              <a:t> </a:t>
            </a:r>
            <a:r>
              <a:rPr lang="en-US" sz="2400" dirty="0" err="1"/>
              <a:t>usmerenih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posetioce</a:t>
            </a:r>
            <a:r>
              <a:rPr lang="en-GB" sz="2200" dirty="0"/>
              <a:t>;</a:t>
            </a:r>
            <a:endParaRPr lang="en-US" sz="2200" dirty="0"/>
          </a:p>
          <a:p>
            <a:pPr lvl="1"/>
            <a:r>
              <a:rPr lang="pl-PL" sz="2400" dirty="0"/>
              <a:t>procenu tura, atrakcija i aktivnosti</a:t>
            </a:r>
            <a:r>
              <a:rPr lang="en-GB" sz="2200" dirty="0"/>
              <a:t>;</a:t>
            </a:r>
            <a:endParaRPr lang="en-US" sz="2200" dirty="0"/>
          </a:p>
          <a:p>
            <a:pPr lvl="1"/>
            <a:r>
              <a:rPr lang="en-US" sz="2400" dirty="0" err="1"/>
              <a:t>sagledavanje</a:t>
            </a:r>
            <a:r>
              <a:rPr lang="en-US" sz="2400" dirty="0"/>
              <a:t> </a:t>
            </a:r>
            <a:r>
              <a:rPr lang="en-US" sz="2400" dirty="0" err="1"/>
              <a:t>celokupnog</a:t>
            </a:r>
            <a:r>
              <a:rPr lang="en-US" sz="2400" dirty="0"/>
              <a:t> </a:t>
            </a:r>
            <a:r>
              <a:rPr lang="en-US" sz="2400" dirty="0" err="1"/>
              <a:t>korisničkog</a:t>
            </a:r>
            <a:r>
              <a:rPr lang="en-US" sz="2400" dirty="0"/>
              <a:t> </a:t>
            </a:r>
            <a:r>
              <a:rPr lang="en-US" sz="2400" dirty="0" err="1"/>
              <a:t>iskustva</a:t>
            </a:r>
            <a:r>
              <a:rPr lang="en-GB" sz="2200" dirty="0"/>
              <a:t>;</a:t>
            </a:r>
            <a:endParaRPr lang="en-US" sz="2200" dirty="0"/>
          </a:p>
          <a:p>
            <a:pPr lvl="1"/>
            <a:r>
              <a:rPr lang="en-US" sz="2400" dirty="0" err="1"/>
              <a:t>testiranje</a:t>
            </a:r>
            <a:r>
              <a:rPr lang="en-US" sz="2400" dirty="0"/>
              <a:t> </a:t>
            </a:r>
            <a:r>
              <a:rPr lang="en-US" sz="2400" dirty="0" err="1"/>
              <a:t>predloženih</a:t>
            </a:r>
            <a:r>
              <a:rPr lang="en-US" sz="2400" dirty="0"/>
              <a:t> </a:t>
            </a:r>
            <a:r>
              <a:rPr lang="en-US" sz="2400" dirty="0" err="1"/>
              <a:t>promena</a:t>
            </a:r>
            <a:r>
              <a:rPr lang="en-US" sz="2400" dirty="0"/>
              <a:t> u </a:t>
            </a:r>
            <a:r>
              <a:rPr lang="en-US" sz="2400" dirty="0" err="1"/>
              <a:t>iskustvu</a:t>
            </a:r>
            <a:r>
              <a:rPr lang="en-US" sz="2400" dirty="0"/>
              <a:t>, </a:t>
            </a:r>
            <a:r>
              <a:rPr lang="en-US" sz="2400" dirty="0" err="1"/>
              <a:t>proizvodu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okruženju</a:t>
            </a:r>
            <a:r>
              <a:rPr lang="en-GB" sz="2200" dirty="0"/>
              <a:t>.</a:t>
            </a:r>
            <a:endParaRPr lang="en-US" sz="2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CF8040-A82F-BB85-0F5E-82261722B4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z="2400" b="1" dirty="0" err="1"/>
              <a:t>Procene</a:t>
            </a:r>
            <a:r>
              <a:rPr lang="en-US" sz="2400" b="1" dirty="0"/>
              <a:t> </a:t>
            </a:r>
            <a:r>
              <a:rPr lang="en-US" sz="2400" b="1" dirty="0" err="1"/>
              <a:t>metodom</a:t>
            </a:r>
            <a:r>
              <a:rPr lang="en-US" sz="2400" b="1" dirty="0"/>
              <a:t> „</a:t>
            </a:r>
            <a:r>
              <a:rPr lang="en-US" sz="2400" b="1" dirty="0" err="1"/>
              <a:t>tajnog</a:t>
            </a:r>
            <a:r>
              <a:rPr lang="en-US" sz="2400" b="1" dirty="0"/>
              <a:t> </a:t>
            </a:r>
            <a:r>
              <a:rPr lang="en-US" sz="2400" b="1" dirty="0" err="1"/>
              <a:t>gosta</a:t>
            </a:r>
            <a:r>
              <a:rPr lang="sr-Cyrl-RS" sz="2400" b="1" dirty="0"/>
              <a:t>“</a:t>
            </a:r>
            <a:endParaRPr lang="en-GB" sz="2400" b="1" dirty="0"/>
          </a:p>
          <a:p>
            <a:r>
              <a:rPr lang="en-US" sz="2400" dirty="0" err="1"/>
              <a:t>Najpogodnije</a:t>
            </a:r>
            <a:r>
              <a:rPr lang="en-US" sz="2400" dirty="0"/>
              <a:t> za </a:t>
            </a:r>
            <a:r>
              <a:rPr lang="en-US" sz="2400" dirty="0" err="1"/>
              <a:t>procenu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koliko</a:t>
            </a:r>
            <a:r>
              <a:rPr lang="en-US" sz="2000" dirty="0"/>
              <a:t> je </a:t>
            </a:r>
            <a:r>
              <a:rPr lang="en-US" sz="2000" dirty="0" err="1"/>
              <a:t>lako</a:t>
            </a:r>
            <a:r>
              <a:rPr lang="en-US" sz="2000" dirty="0"/>
              <a:t> </a:t>
            </a:r>
            <a:r>
              <a:rPr lang="en-US" sz="2000" dirty="0" err="1"/>
              <a:t>doći</a:t>
            </a:r>
            <a:r>
              <a:rPr lang="en-US" sz="2000" dirty="0"/>
              <a:t> do </a:t>
            </a:r>
            <a:r>
              <a:rPr lang="en-US" sz="2000" dirty="0" err="1"/>
              <a:t>informacija</a:t>
            </a:r>
            <a:r>
              <a:rPr lang="en-US" sz="2000" dirty="0"/>
              <a:t> o </a:t>
            </a:r>
            <a:r>
              <a:rPr lang="en-US" sz="2000" dirty="0" err="1"/>
              <a:t>uslugama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vaša</a:t>
            </a:r>
            <a:r>
              <a:rPr lang="en-US" sz="2000" dirty="0"/>
              <a:t> </a:t>
            </a:r>
            <a:r>
              <a:rPr lang="en-US" sz="2000" dirty="0" err="1"/>
              <a:t>organizacija</a:t>
            </a:r>
            <a:r>
              <a:rPr lang="en-US" sz="2000" dirty="0"/>
              <a:t> </a:t>
            </a:r>
            <a:r>
              <a:rPr lang="en-US" sz="2000" dirty="0" err="1"/>
              <a:t>pruža</a:t>
            </a:r>
            <a:r>
              <a:rPr lang="en-US" sz="2000" dirty="0"/>
              <a:t> u </a:t>
            </a:r>
            <a:r>
              <a:rPr lang="en-US" sz="2000" dirty="0" err="1"/>
              <a:t>fazi</a:t>
            </a:r>
            <a:r>
              <a:rPr lang="en-US" sz="2000" dirty="0"/>
              <a:t> </a:t>
            </a:r>
            <a:r>
              <a:rPr lang="en-US" sz="2000" dirty="0" err="1"/>
              <a:t>rezervacije</a:t>
            </a:r>
            <a:r>
              <a:rPr lang="en-GB" sz="2000" dirty="0"/>
              <a:t>?</a:t>
            </a:r>
            <a:endParaRPr lang="en-US" sz="2000" dirty="0"/>
          </a:p>
          <a:p>
            <a:pPr lvl="1"/>
            <a:r>
              <a:rPr lang="en-US" sz="2000" dirty="0"/>
              <a:t>da li </a:t>
            </a:r>
            <a:r>
              <a:rPr lang="en-US" sz="2000" dirty="0" err="1"/>
              <a:t>osoblje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odgovarajući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 </a:t>
            </a:r>
            <a:r>
              <a:rPr lang="en-US" sz="2000" dirty="0" err="1"/>
              <a:t>reaguje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pitanja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nedoumice</a:t>
            </a:r>
            <a:r>
              <a:rPr lang="en-US" sz="2000" dirty="0"/>
              <a:t> </a:t>
            </a:r>
            <a:r>
              <a:rPr lang="en-US" sz="2000" dirty="0" err="1"/>
              <a:t>tokom</a:t>
            </a:r>
            <a:r>
              <a:rPr lang="en-US" sz="2000" dirty="0"/>
              <a:t> </a:t>
            </a:r>
            <a:r>
              <a:rPr lang="en-US" sz="2000" dirty="0" err="1"/>
              <a:t>direktne</a:t>
            </a:r>
            <a:r>
              <a:rPr lang="en-US" sz="2000" dirty="0"/>
              <a:t> </a:t>
            </a:r>
            <a:r>
              <a:rPr lang="en-US" sz="2000" dirty="0" err="1"/>
              <a:t>komunikacije</a:t>
            </a:r>
            <a:r>
              <a:rPr lang="en-GB" sz="2000" dirty="0"/>
              <a:t>?</a:t>
            </a:r>
            <a:endParaRPr lang="en-US" sz="2000" dirty="0"/>
          </a:p>
          <a:p>
            <a:pPr lvl="1"/>
            <a:r>
              <a:rPr lang="en-US" sz="2000" dirty="0"/>
              <a:t>da li </a:t>
            </a:r>
            <a:r>
              <a:rPr lang="en-US" sz="2000" dirty="0" err="1"/>
              <a:t>postoje</a:t>
            </a:r>
            <a:r>
              <a:rPr lang="en-US" sz="2000" dirty="0"/>
              <a:t> </a:t>
            </a:r>
            <a:r>
              <a:rPr lang="en-US" sz="2000" dirty="0" err="1"/>
              <a:t>razlike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onoga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obećano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najavljeno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onoga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se </a:t>
            </a:r>
            <a:r>
              <a:rPr lang="en-US" sz="2000" dirty="0" err="1"/>
              <a:t>zaista</a:t>
            </a:r>
            <a:r>
              <a:rPr lang="en-US" sz="2000" dirty="0"/>
              <a:t> </a:t>
            </a:r>
            <a:r>
              <a:rPr lang="en-US" sz="2000" dirty="0" err="1"/>
              <a:t>dešava</a:t>
            </a:r>
            <a:r>
              <a:rPr lang="en-US" sz="2000" dirty="0"/>
              <a:t> u </a:t>
            </a:r>
            <a:r>
              <a:rPr lang="en-US" sz="2000" dirty="0" err="1"/>
              <a:t>praksi</a:t>
            </a:r>
            <a:r>
              <a:rPr lang="en-GB" sz="2000" dirty="0"/>
              <a:t>?</a:t>
            </a:r>
            <a:endParaRPr lang="en-US" sz="2000" dirty="0"/>
          </a:p>
          <a:p>
            <a:pPr lvl="1"/>
            <a:r>
              <a:rPr lang="en-US" sz="2000" dirty="0" err="1"/>
              <a:t>koliko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zaposleni</a:t>
            </a:r>
            <a:r>
              <a:rPr lang="en-US" sz="2000" dirty="0"/>
              <a:t> </a:t>
            </a:r>
            <a:r>
              <a:rPr lang="en-US" sz="2000" dirty="0" err="1"/>
              <a:t>sigurni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kompetentni</a:t>
            </a:r>
            <a:r>
              <a:rPr lang="en-US" sz="2000" dirty="0"/>
              <a:t> </a:t>
            </a:r>
            <a:r>
              <a:rPr lang="en-US" sz="2000" dirty="0" err="1"/>
              <a:t>kada</a:t>
            </a:r>
            <a:r>
              <a:rPr lang="en-US" sz="2000" dirty="0"/>
              <a:t> </a:t>
            </a:r>
            <a:r>
              <a:rPr lang="en-US" sz="2000" dirty="0" err="1"/>
              <a:t>odgovaraju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pitanja</a:t>
            </a:r>
            <a:r>
              <a:rPr lang="en-US" sz="2000" dirty="0"/>
              <a:t> u </a:t>
            </a:r>
            <a:r>
              <a:rPr lang="en-US" sz="2000" dirty="0" err="1"/>
              <a:t>vezi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pristupačnošću</a:t>
            </a:r>
            <a:r>
              <a:rPr lang="en-GB" sz="2000" dirty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363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B6A5A-B9E6-D919-EB3B-6F80C8492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- DEFINISANJE OBUHVATA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260C6B-9257-7965-AA25-FEBFBD7C0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sz="2800" dirty="0"/>
              <a:t>Odredite šta će biti predmet procene </a:t>
            </a:r>
            <a:r>
              <a:rPr lang="en-US" sz="2800" dirty="0"/>
              <a:t>:</a:t>
            </a:r>
          </a:p>
          <a:p>
            <a:pPr lvl="1"/>
            <a:r>
              <a:rPr lang="en-US" sz="2400" dirty="0"/>
              <a:t>Da li </a:t>
            </a:r>
            <a:r>
              <a:rPr lang="en-US" sz="2400" dirty="0" err="1"/>
              <a:t>procenjujete</a:t>
            </a:r>
            <a:r>
              <a:rPr lang="en-US" sz="2400" dirty="0"/>
              <a:t> </a:t>
            </a:r>
            <a:r>
              <a:rPr lang="en-US" sz="2400" dirty="0" err="1"/>
              <a:t>jedan</a:t>
            </a:r>
            <a:r>
              <a:rPr lang="en-US" sz="2400" dirty="0"/>
              <a:t> </a:t>
            </a:r>
            <a:r>
              <a:rPr lang="en-US" sz="2400" dirty="0" err="1"/>
              <a:t>objekat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muzej</a:t>
            </a:r>
            <a:r>
              <a:rPr lang="en-US" sz="2400" dirty="0"/>
              <a:t>), </a:t>
            </a:r>
            <a:r>
              <a:rPr lang="en-US" sz="2400" dirty="0" err="1"/>
              <a:t>ceo</a:t>
            </a:r>
            <a:r>
              <a:rPr lang="en-US" sz="2400" dirty="0"/>
              <a:t> </a:t>
            </a:r>
            <a:r>
              <a:rPr lang="en-US" sz="2400" dirty="0" err="1"/>
              <a:t>lokalitet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park </a:t>
            </a:r>
            <a:r>
              <a:rPr lang="en-US" sz="2400" dirty="0" err="1"/>
              <a:t>kulturnog</a:t>
            </a:r>
            <a:r>
              <a:rPr lang="en-US" sz="2400" dirty="0"/>
              <a:t> </a:t>
            </a:r>
            <a:r>
              <a:rPr lang="en-US" sz="2400" dirty="0" err="1"/>
              <a:t>nasleđa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sadržaja</a:t>
            </a:r>
            <a:r>
              <a:rPr lang="en-US" sz="2400" dirty="0"/>
              <a:t>)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određenu</a:t>
            </a:r>
            <a:r>
              <a:rPr lang="en-US" sz="2400" dirty="0"/>
              <a:t> </a:t>
            </a:r>
            <a:r>
              <a:rPr lang="en-US" sz="2400" dirty="0" err="1"/>
              <a:t>uslugu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program </a:t>
            </a:r>
            <a:r>
              <a:rPr lang="en-US" sz="2400" dirty="0" err="1"/>
              <a:t>vođenih</a:t>
            </a:r>
            <a:r>
              <a:rPr lang="en-US" sz="2400" dirty="0"/>
              <a:t> </a:t>
            </a:r>
            <a:r>
              <a:rPr lang="en-US" sz="2400" dirty="0" err="1"/>
              <a:t>tura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događaj</a:t>
            </a:r>
            <a:r>
              <a:rPr lang="en-US" sz="2400" dirty="0"/>
              <a:t>)?</a:t>
            </a:r>
          </a:p>
          <a:p>
            <a:pPr lvl="1"/>
            <a:r>
              <a:rPr lang="en-US" sz="2400" dirty="0"/>
              <a:t>Da li </a:t>
            </a:r>
            <a:r>
              <a:rPr lang="en-US" sz="2400" dirty="0" err="1"/>
              <a:t>procena</a:t>
            </a:r>
            <a:r>
              <a:rPr lang="en-US" sz="2400" dirty="0"/>
              <a:t> </a:t>
            </a:r>
            <a:r>
              <a:rPr lang="en-US" sz="2400" dirty="0" err="1"/>
              <a:t>obuhvata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fizičku</a:t>
            </a:r>
            <a:r>
              <a:rPr lang="en-US" sz="2400" dirty="0"/>
              <a:t> </a:t>
            </a:r>
            <a:r>
              <a:rPr lang="en-US" sz="2400" dirty="0" err="1"/>
              <a:t>pristupačnost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digitalnu</a:t>
            </a:r>
            <a:r>
              <a:rPr lang="en-US" sz="2400" dirty="0"/>
              <a:t> </a:t>
            </a:r>
            <a:r>
              <a:rPr lang="en-US" sz="2400" dirty="0" err="1"/>
              <a:t>pristupačnost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veb-sajt</a:t>
            </a:r>
            <a:r>
              <a:rPr lang="en-US" sz="2400" dirty="0"/>
              <a:t>),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aspekte</a:t>
            </a:r>
            <a:r>
              <a:rPr lang="en-US" sz="2400" dirty="0"/>
              <a:t> </a:t>
            </a:r>
            <a:r>
              <a:rPr lang="en-US" sz="2400" dirty="0" err="1"/>
              <a:t>pružanja</a:t>
            </a:r>
            <a:r>
              <a:rPr lang="en-US" sz="2400" dirty="0"/>
              <a:t> </a:t>
            </a:r>
            <a:r>
              <a:rPr lang="en-US" sz="2400" dirty="0" err="1"/>
              <a:t>usluga</a:t>
            </a:r>
            <a:r>
              <a:rPr lang="en-US" sz="2400" dirty="0"/>
              <a:t>?</a:t>
            </a:r>
          </a:p>
          <a:p>
            <a:r>
              <a:rPr lang="en-US" sz="2800" dirty="0" err="1"/>
              <a:t>Kod</a:t>
            </a:r>
            <a:r>
              <a:rPr lang="en-US" sz="2800" dirty="0"/>
              <a:t> </a:t>
            </a:r>
            <a:r>
              <a:rPr lang="en-US" sz="2800" dirty="0" err="1"/>
              <a:t>sveobuhvatne</a:t>
            </a:r>
            <a:r>
              <a:rPr lang="en-US" sz="2800" dirty="0"/>
              <a:t> </a:t>
            </a:r>
            <a:r>
              <a:rPr lang="en-US" sz="2800" dirty="0" err="1"/>
              <a:t>procene</a:t>
            </a:r>
            <a:r>
              <a:rPr lang="en-US" sz="2800" dirty="0"/>
              <a:t> </a:t>
            </a:r>
            <a:r>
              <a:rPr lang="en-US" sz="2800" dirty="0" err="1"/>
              <a:t>lokaliteta</a:t>
            </a:r>
            <a:r>
              <a:rPr lang="en-US" sz="2800" dirty="0"/>
              <a:t> </a:t>
            </a:r>
            <a:r>
              <a:rPr lang="en-US" sz="2800" dirty="0" err="1"/>
              <a:t>često</a:t>
            </a:r>
            <a:r>
              <a:rPr lang="en-US" sz="2800" dirty="0"/>
              <a:t> se </a:t>
            </a:r>
            <a:r>
              <a:rPr lang="en-US" sz="2800" dirty="0" err="1"/>
              <a:t>uključuju</a:t>
            </a:r>
            <a:r>
              <a:rPr lang="en-US" sz="2800" dirty="0"/>
              <a:t> </a:t>
            </a:r>
            <a:r>
              <a:rPr lang="en-US" sz="2800" dirty="0" err="1"/>
              <a:t>svi</a:t>
            </a:r>
            <a:r>
              <a:rPr lang="en-US" sz="2800" dirty="0"/>
              <a:t> </a:t>
            </a:r>
            <a:r>
              <a:rPr lang="en-US" sz="2800" dirty="0" err="1"/>
              <a:t>elementi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Ponekad</a:t>
            </a:r>
            <a:r>
              <a:rPr lang="en-US" sz="2800" dirty="0"/>
              <a:t> </a:t>
            </a:r>
            <a:r>
              <a:rPr lang="en-US" sz="2800" dirty="0" err="1"/>
              <a:t>praktična</a:t>
            </a:r>
            <a:r>
              <a:rPr lang="en-US" sz="2800" dirty="0"/>
              <a:t> </a:t>
            </a:r>
            <a:r>
              <a:rPr lang="en-US" sz="2800" dirty="0" err="1"/>
              <a:t>ograničenja</a:t>
            </a:r>
            <a:r>
              <a:rPr lang="en-US" sz="2800" dirty="0"/>
              <a:t> </a:t>
            </a:r>
            <a:r>
              <a:rPr lang="en-US" sz="2800" dirty="0" err="1"/>
              <a:t>znače</a:t>
            </a:r>
            <a:r>
              <a:rPr lang="en-US" sz="2800" dirty="0"/>
              <a:t> da je </a:t>
            </a:r>
            <a:r>
              <a:rPr lang="en-US" sz="2800" dirty="0" err="1"/>
              <a:t>potrebno</a:t>
            </a:r>
            <a:r>
              <a:rPr lang="en-US" sz="2800" dirty="0"/>
              <a:t> </a:t>
            </a:r>
            <a:r>
              <a:rPr lang="en-US" sz="2800" dirty="0" err="1"/>
              <a:t>prvo</a:t>
            </a:r>
            <a:r>
              <a:rPr lang="en-US" sz="2800" dirty="0"/>
              <a:t> </a:t>
            </a:r>
            <a:r>
              <a:rPr lang="en-US" sz="2800" dirty="0" err="1"/>
              <a:t>usmeriti</a:t>
            </a:r>
            <a:r>
              <a:rPr lang="en-US" sz="2800" dirty="0"/>
              <a:t> </a:t>
            </a:r>
            <a:r>
              <a:rPr lang="en-US" sz="2800" dirty="0" err="1"/>
              <a:t>pažnju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ključne</a:t>
            </a:r>
            <a:r>
              <a:rPr lang="en-US" sz="2800" dirty="0"/>
              <a:t> </a:t>
            </a:r>
            <a:r>
              <a:rPr lang="en-US" sz="2800" dirty="0" err="1"/>
              <a:t>oblasti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Jasno</a:t>
            </a:r>
            <a:r>
              <a:rPr lang="en-US" sz="2800" dirty="0"/>
              <a:t> </a:t>
            </a:r>
            <a:r>
              <a:rPr lang="en-US" sz="2800" dirty="0" err="1"/>
              <a:t>definišite</a:t>
            </a:r>
            <a:r>
              <a:rPr lang="en-US" sz="2800" dirty="0"/>
              <a:t> </a:t>
            </a:r>
            <a:r>
              <a:rPr lang="en-US" sz="2800" dirty="0" err="1"/>
              <a:t>obuhvat</a:t>
            </a:r>
            <a:r>
              <a:rPr lang="en-US" sz="2800" dirty="0"/>
              <a:t> </a:t>
            </a:r>
            <a:r>
              <a:rPr lang="en-US" sz="2800" dirty="0" err="1"/>
              <a:t>procene</a:t>
            </a:r>
            <a:r>
              <a:rPr lang="en-US" sz="2800" dirty="0"/>
              <a:t> </a:t>
            </a:r>
            <a:r>
              <a:rPr lang="en-US" sz="2800" dirty="0" err="1"/>
              <a:t>kako</a:t>
            </a:r>
            <a:r>
              <a:rPr lang="en-US" sz="2800" dirty="0"/>
              <a:t> </a:t>
            </a:r>
            <a:r>
              <a:rPr lang="en-US" sz="2800" dirty="0" err="1"/>
              <a:t>biste</a:t>
            </a:r>
            <a:r>
              <a:rPr lang="en-US" sz="2800" dirty="0"/>
              <a:t> </a:t>
            </a:r>
            <a:r>
              <a:rPr lang="en-US" sz="2800" dirty="0" err="1"/>
              <a:t>pravilno</a:t>
            </a:r>
            <a:r>
              <a:rPr lang="en-US" sz="2800" dirty="0"/>
              <a:t> </a:t>
            </a:r>
            <a:r>
              <a:rPr lang="en-US" sz="2800" dirty="0" err="1"/>
              <a:t>rasporedili</a:t>
            </a:r>
            <a:r>
              <a:rPr lang="en-US" sz="2800" dirty="0"/>
              <a:t> </a:t>
            </a:r>
            <a:r>
              <a:rPr lang="en-US" sz="2800" dirty="0" err="1"/>
              <a:t>vreme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resurse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559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D0F7-F318-87DE-DF4D-32522DF1F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AD6E4-9C0D-DCEA-4197-28DE425B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– </a:t>
            </a:r>
            <a:r>
              <a:rPr lang="en-GB" dirty="0"/>
              <a:t>FORMIRANJE TIMA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38AD77-1609-DD63-3B23-3324BE53D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US" sz="2400" dirty="0" err="1"/>
              <a:t>Procenu</a:t>
            </a:r>
            <a:r>
              <a:rPr lang="en-US" sz="2400" dirty="0"/>
              <a:t> je </a:t>
            </a:r>
            <a:r>
              <a:rPr lang="en-US" sz="2400" dirty="0" err="1"/>
              <a:t>najbolje</a:t>
            </a:r>
            <a:r>
              <a:rPr lang="en-US" sz="2400" dirty="0"/>
              <a:t> </a:t>
            </a:r>
            <a:r>
              <a:rPr lang="en-US" sz="2400" dirty="0" err="1"/>
              <a:t>sprovoditi</a:t>
            </a:r>
            <a:r>
              <a:rPr lang="en-US" sz="2400" dirty="0"/>
              <a:t> </a:t>
            </a:r>
            <a:r>
              <a:rPr lang="en-US" sz="2400" b="1" dirty="0" err="1"/>
              <a:t>timski</a:t>
            </a:r>
            <a:r>
              <a:rPr lang="en-US" sz="2400" b="1" dirty="0"/>
              <a:t>.</a:t>
            </a:r>
            <a:r>
              <a:rPr lang="en-US" sz="2400" dirty="0"/>
              <a:t> </a:t>
            </a:r>
            <a:r>
              <a:rPr lang="en-US" sz="2400" dirty="0" err="1"/>
              <a:t>Različiti</a:t>
            </a:r>
            <a:r>
              <a:rPr lang="en-US" sz="2400" dirty="0"/>
              <a:t> </a:t>
            </a:r>
            <a:r>
              <a:rPr lang="en-US" sz="2400" dirty="0" err="1"/>
              <a:t>ljudi</a:t>
            </a:r>
            <a:r>
              <a:rPr lang="en-US" sz="2400" dirty="0"/>
              <a:t> </a:t>
            </a:r>
            <a:r>
              <a:rPr lang="en-US" sz="2400" dirty="0" err="1"/>
              <a:t>primećuju</a:t>
            </a:r>
            <a:r>
              <a:rPr lang="en-US" sz="2400" dirty="0"/>
              <a:t> </a:t>
            </a:r>
            <a:r>
              <a:rPr lang="en-US" sz="2400" dirty="0" err="1"/>
              <a:t>različite</a:t>
            </a:r>
            <a:r>
              <a:rPr lang="en-US" sz="2400" dirty="0"/>
              <a:t> </a:t>
            </a:r>
            <a:r>
              <a:rPr lang="en-US" sz="2400" dirty="0" err="1"/>
              <a:t>stvari</a:t>
            </a:r>
            <a:r>
              <a:rPr lang="en-US" sz="2400" dirty="0"/>
              <a:t>. </a:t>
            </a:r>
            <a:r>
              <a:rPr lang="en-US" sz="2400" dirty="0" err="1"/>
              <a:t>Idealno</a:t>
            </a:r>
            <a:r>
              <a:rPr lang="en-US" sz="2400" dirty="0"/>
              <a:t> je da </a:t>
            </a:r>
            <a:r>
              <a:rPr lang="en-US" sz="2400" dirty="0" err="1"/>
              <a:t>tim</a:t>
            </a:r>
            <a:r>
              <a:rPr lang="en-US" sz="2400" dirty="0"/>
              <a:t> </a:t>
            </a:r>
            <a:r>
              <a:rPr lang="en-US" sz="2400" dirty="0" err="1"/>
              <a:t>uključuje</a:t>
            </a:r>
            <a:r>
              <a:rPr lang="en-US" sz="2400" dirty="0"/>
              <a:t> </a:t>
            </a:r>
            <a:r>
              <a:rPr lang="en-US" sz="2400" dirty="0" err="1"/>
              <a:t>najmanje</a:t>
            </a:r>
            <a:r>
              <a:rPr lang="en-US" sz="2400" dirty="0"/>
              <a:t> </a:t>
            </a:r>
            <a:r>
              <a:rPr lang="en-US" sz="2400" dirty="0" err="1"/>
              <a:t>jednu</a:t>
            </a:r>
            <a:r>
              <a:rPr lang="en-US" sz="2400" dirty="0"/>
              <a:t> </a:t>
            </a:r>
            <a:r>
              <a:rPr lang="en-US" sz="2400" dirty="0" err="1"/>
              <a:t>osobu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invaliditetom</a:t>
            </a:r>
            <a:r>
              <a:rPr lang="en-US" sz="2400" dirty="0"/>
              <a:t>. </a:t>
            </a:r>
            <a:r>
              <a:rPr lang="en-US" sz="2400" dirty="0" err="1"/>
              <a:t>Njeno</a:t>
            </a:r>
            <a:r>
              <a:rPr lang="en-US" sz="2400" dirty="0"/>
              <a:t> </a:t>
            </a:r>
            <a:r>
              <a:rPr lang="en-US" sz="2400" dirty="0" err="1"/>
              <a:t>lično</a:t>
            </a:r>
            <a:r>
              <a:rPr lang="en-US" sz="2400" dirty="0"/>
              <a:t> </a:t>
            </a:r>
            <a:r>
              <a:rPr lang="en-US" sz="2400" dirty="0" err="1"/>
              <a:t>iskustvo</a:t>
            </a:r>
            <a:r>
              <a:rPr lang="en-US" sz="2400" dirty="0"/>
              <a:t> je </a:t>
            </a:r>
            <a:r>
              <a:rPr lang="en-US" sz="2400" dirty="0" err="1"/>
              <a:t>dragoceno</a:t>
            </a:r>
            <a:r>
              <a:rPr lang="en-US" sz="2400" dirty="0"/>
              <a:t> – </a:t>
            </a:r>
            <a:r>
              <a:rPr lang="en-US" sz="2400" dirty="0" err="1"/>
              <a:t>primetiće</a:t>
            </a:r>
            <a:r>
              <a:rPr lang="en-US" sz="2400" dirty="0"/>
              <a:t> </a:t>
            </a:r>
            <a:r>
              <a:rPr lang="en-US" sz="2400" dirty="0" err="1"/>
              <a:t>prepreke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elemente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drugi</a:t>
            </a:r>
            <a:r>
              <a:rPr lang="en-US" sz="2400" dirty="0"/>
              <a:t> </a:t>
            </a:r>
            <a:r>
              <a:rPr lang="en-US" sz="2400" dirty="0" err="1"/>
              <a:t>možda</a:t>
            </a:r>
            <a:r>
              <a:rPr lang="en-US" sz="2400" dirty="0"/>
              <a:t> </a:t>
            </a:r>
            <a:r>
              <a:rPr lang="en-US" sz="2400" dirty="0" err="1"/>
              <a:t>neće</a:t>
            </a:r>
            <a:r>
              <a:rPr lang="en-US" sz="2400" dirty="0"/>
              <a:t> </a:t>
            </a:r>
            <a:r>
              <a:rPr lang="en-US" sz="2400" dirty="0" err="1"/>
              <a:t>uočiti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dirty="0" err="1"/>
              <a:t>Poželjno</a:t>
            </a:r>
            <a:r>
              <a:rPr lang="en-US" sz="2400" dirty="0"/>
              <a:t> je da </a:t>
            </a:r>
            <a:r>
              <a:rPr lang="en-US" sz="2400" dirty="0" err="1"/>
              <a:t>tim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b="1" dirty="0" err="1"/>
              <a:t>različite</a:t>
            </a:r>
            <a:r>
              <a:rPr lang="en-US" sz="2400" b="1" dirty="0"/>
              <a:t> </a:t>
            </a:r>
            <a:r>
              <a:rPr lang="en-US" sz="2400" b="1" dirty="0" err="1"/>
              <a:t>veštine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nekoga</a:t>
            </a:r>
            <a:r>
              <a:rPr lang="en-US" sz="2400" dirty="0"/>
              <a:t> ko </a:t>
            </a:r>
            <a:r>
              <a:rPr lang="en-US" sz="2400" dirty="0" err="1"/>
              <a:t>može</a:t>
            </a:r>
            <a:r>
              <a:rPr lang="en-US" sz="2400" dirty="0"/>
              <a:t> da </a:t>
            </a:r>
            <a:r>
              <a:rPr lang="en-US" sz="2400" dirty="0" err="1"/>
              <a:t>vrši</a:t>
            </a:r>
            <a:r>
              <a:rPr lang="en-US" sz="2400" dirty="0"/>
              <a:t> </a:t>
            </a:r>
            <a:r>
              <a:rPr lang="en-US" sz="2400" dirty="0" err="1"/>
              <a:t>merenja</a:t>
            </a:r>
            <a:r>
              <a:rPr lang="en-US" sz="2400" dirty="0"/>
              <a:t> (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razume</a:t>
            </a:r>
            <a:r>
              <a:rPr lang="en-US" sz="2400" dirty="0"/>
              <a:t> </a:t>
            </a:r>
            <a:r>
              <a:rPr lang="en-US" sz="2400" dirty="0" err="1"/>
              <a:t>tehničke</a:t>
            </a:r>
            <a:r>
              <a:rPr lang="en-US" sz="2400" dirty="0"/>
              <a:t> </a:t>
            </a:r>
            <a:r>
              <a:rPr lang="en-US" sz="2400" dirty="0" err="1"/>
              <a:t>specifikacije</a:t>
            </a:r>
            <a:r>
              <a:rPr lang="en-US" sz="2400" dirty="0"/>
              <a:t>), </a:t>
            </a:r>
            <a:r>
              <a:rPr lang="en-US" sz="2400" dirty="0" err="1"/>
              <a:t>nekoga</a:t>
            </a:r>
            <a:r>
              <a:rPr lang="en-US" sz="2400" dirty="0"/>
              <a:t> ko </a:t>
            </a:r>
            <a:r>
              <a:rPr lang="en-US" sz="2400" dirty="0" err="1"/>
              <a:t>može</a:t>
            </a:r>
            <a:r>
              <a:rPr lang="en-US" sz="2400" dirty="0"/>
              <a:t> da </a:t>
            </a:r>
            <a:r>
              <a:rPr lang="en-US" sz="2400" dirty="0" err="1"/>
              <a:t>posmatra</a:t>
            </a:r>
            <a:r>
              <a:rPr lang="en-US" sz="2400" dirty="0"/>
              <a:t> </a:t>
            </a:r>
            <a:r>
              <a:rPr lang="en-US" sz="2400" dirty="0" err="1"/>
              <a:t>pružanje</a:t>
            </a:r>
            <a:r>
              <a:rPr lang="en-US" sz="2400" dirty="0"/>
              <a:t> </a:t>
            </a:r>
            <a:r>
              <a:rPr lang="en-US" sz="2400" dirty="0" err="1"/>
              <a:t>usluga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razgovara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zaposlenima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osobu</a:t>
            </a:r>
            <a:r>
              <a:rPr lang="en-US" sz="2400" dirty="0"/>
              <a:t> </a:t>
            </a:r>
            <a:r>
              <a:rPr lang="en-US" sz="2400" dirty="0" err="1"/>
              <a:t>zaduženu</a:t>
            </a:r>
            <a:r>
              <a:rPr lang="en-US" sz="2400" dirty="0"/>
              <a:t> za </a:t>
            </a:r>
            <a:r>
              <a:rPr lang="en-US" sz="2400" dirty="0" err="1"/>
              <a:t>beleške</a:t>
            </a:r>
            <a:r>
              <a:rPr lang="en-US" sz="2400" dirty="0"/>
              <a:t>, </a:t>
            </a:r>
            <a:r>
              <a:rPr lang="en-US" sz="2400" dirty="0" err="1"/>
              <a:t>fotografisanje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dokumentovanje</a:t>
            </a:r>
            <a:r>
              <a:rPr lang="en-US" sz="2400" dirty="0"/>
              <a:t> </a:t>
            </a:r>
            <a:r>
              <a:rPr lang="en-US" sz="2400" dirty="0" err="1"/>
              <a:t>nalaza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dirty="0"/>
              <a:t>Kao </a:t>
            </a:r>
            <a:r>
              <a:rPr lang="en-US" sz="2400" dirty="0" err="1"/>
              <a:t>trener</a:t>
            </a:r>
            <a:r>
              <a:rPr lang="en-US" sz="2400" dirty="0"/>
              <a:t>, </a:t>
            </a:r>
            <a:r>
              <a:rPr lang="en-US" sz="2400" dirty="0" err="1"/>
              <a:t>možda</a:t>
            </a:r>
            <a:r>
              <a:rPr lang="en-US" sz="2400" dirty="0"/>
              <a:t> </a:t>
            </a:r>
            <a:r>
              <a:rPr lang="en-US" sz="2400" dirty="0" err="1"/>
              <a:t>nećete</a:t>
            </a:r>
            <a:r>
              <a:rPr lang="en-US" sz="2400" dirty="0"/>
              <a:t> </a:t>
            </a:r>
            <a:r>
              <a:rPr lang="en-US" sz="2400" dirty="0" err="1"/>
              <a:t>uvek</a:t>
            </a:r>
            <a:r>
              <a:rPr lang="en-US" sz="2400" dirty="0"/>
              <a:t> </a:t>
            </a:r>
            <a:r>
              <a:rPr lang="en-US" sz="2400" dirty="0" err="1"/>
              <a:t>imati</a:t>
            </a:r>
            <a:r>
              <a:rPr lang="en-US" sz="2400" dirty="0"/>
              <a:t> </a:t>
            </a:r>
            <a:r>
              <a:rPr lang="en-US" sz="2400" dirty="0" err="1"/>
              <a:t>formiran</a:t>
            </a:r>
            <a:r>
              <a:rPr lang="en-US" sz="2400" dirty="0"/>
              <a:t> </a:t>
            </a:r>
            <a:r>
              <a:rPr lang="en-US" sz="2400" dirty="0" err="1"/>
              <a:t>tim</a:t>
            </a:r>
            <a:r>
              <a:rPr lang="en-US" sz="2400" dirty="0"/>
              <a:t>, </a:t>
            </a:r>
            <a:r>
              <a:rPr lang="en-US" sz="2400" dirty="0" err="1"/>
              <a:t>ali</a:t>
            </a:r>
            <a:r>
              <a:rPr lang="en-US" sz="2400" dirty="0"/>
              <a:t> </a:t>
            </a:r>
            <a:r>
              <a:rPr lang="en-US" sz="2400" dirty="0" err="1"/>
              <a:t>možete</a:t>
            </a:r>
            <a:r>
              <a:rPr lang="en-US" sz="2400" dirty="0"/>
              <a:t> </a:t>
            </a:r>
            <a:r>
              <a:rPr lang="en-US" sz="2400" dirty="0" err="1"/>
              <a:t>osposobiti</a:t>
            </a:r>
            <a:r>
              <a:rPr lang="en-US" sz="2400" dirty="0"/>
              <a:t> </a:t>
            </a:r>
            <a:r>
              <a:rPr lang="en-US" sz="2400" dirty="0" err="1"/>
              <a:t>druge</a:t>
            </a:r>
            <a:r>
              <a:rPr lang="en-US" sz="2400" dirty="0"/>
              <a:t> (</a:t>
            </a:r>
            <a:r>
              <a:rPr lang="en-US" sz="2400" dirty="0" err="1"/>
              <a:t>kolege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volontere</a:t>
            </a:r>
            <a:r>
              <a:rPr lang="en-US" sz="2400" dirty="0"/>
              <a:t>) da </a:t>
            </a:r>
            <a:r>
              <a:rPr lang="en-US" sz="2400" dirty="0" err="1"/>
              <a:t>pruže</a:t>
            </a:r>
            <a:r>
              <a:rPr lang="en-US" sz="2400" dirty="0"/>
              <a:t> </a:t>
            </a:r>
            <a:r>
              <a:rPr lang="en-US" sz="2400" dirty="0" err="1"/>
              <a:t>podršku</a:t>
            </a:r>
            <a:r>
              <a:rPr lang="en-US" sz="2400" dirty="0"/>
              <a:t>. Ako </a:t>
            </a:r>
            <a:r>
              <a:rPr lang="en-US" sz="2400" dirty="0" err="1"/>
              <a:t>procenjujete</a:t>
            </a:r>
            <a:r>
              <a:rPr lang="en-US" sz="2400" dirty="0"/>
              <a:t> </a:t>
            </a:r>
            <a:r>
              <a:rPr lang="en-US" sz="2400" dirty="0" err="1"/>
              <a:t>sopstveni</a:t>
            </a:r>
            <a:r>
              <a:rPr lang="en-US" sz="2400" dirty="0"/>
              <a:t> </a:t>
            </a:r>
            <a:r>
              <a:rPr lang="en-US" sz="2400" dirty="0" err="1"/>
              <a:t>lokalitet</a:t>
            </a:r>
            <a:r>
              <a:rPr lang="en-US" sz="2400" dirty="0"/>
              <a:t>, </a:t>
            </a:r>
            <a:r>
              <a:rPr lang="en-US" sz="2400" b="1" dirty="0" err="1"/>
              <a:t>uključite</a:t>
            </a:r>
            <a:r>
              <a:rPr lang="en-US" sz="2400" b="1" dirty="0"/>
              <a:t> </a:t>
            </a:r>
            <a:r>
              <a:rPr lang="en-US" sz="2400" b="1" dirty="0" err="1"/>
              <a:t>zaposlene</a:t>
            </a:r>
            <a:r>
              <a:rPr lang="en-US" sz="2400" b="1" dirty="0"/>
              <a:t> </a:t>
            </a:r>
            <a:r>
              <a:rPr lang="en-US" sz="2400" b="1" dirty="0" err="1"/>
              <a:t>iz</a:t>
            </a:r>
            <a:r>
              <a:rPr lang="en-US" sz="2400" b="1" dirty="0"/>
              <a:t> </a:t>
            </a:r>
            <a:r>
              <a:rPr lang="en-US" sz="2400" b="1" dirty="0" err="1"/>
              <a:t>različitih</a:t>
            </a:r>
            <a:r>
              <a:rPr lang="en-US" sz="2400" b="1" dirty="0"/>
              <a:t> </a:t>
            </a:r>
            <a:r>
              <a:rPr lang="en-US" sz="2400" b="1" dirty="0" err="1"/>
              <a:t>sektora</a:t>
            </a:r>
            <a:r>
              <a:rPr lang="en-US" sz="2400" b="1" dirty="0"/>
              <a:t> </a:t>
            </a:r>
            <a:r>
              <a:rPr lang="en-US" sz="2400" dirty="0"/>
              <a:t>– </a:t>
            </a:r>
            <a:r>
              <a:rPr lang="en-US" sz="2400" dirty="0" err="1"/>
              <a:t>održavanje</a:t>
            </a:r>
            <a:r>
              <a:rPr lang="en-US" sz="2400" dirty="0"/>
              <a:t>, rad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posetiocima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druge</a:t>
            </a:r>
            <a:r>
              <a:rPr lang="en-US" sz="2400" dirty="0"/>
              <a:t> </a:t>
            </a:r>
            <a:r>
              <a:rPr lang="en-US" sz="2400" dirty="0" err="1"/>
              <a:t>relevantne</a:t>
            </a:r>
            <a:r>
              <a:rPr lang="en-US" sz="2400" dirty="0"/>
              <a:t> </a:t>
            </a:r>
            <a:r>
              <a:rPr lang="en-US" sz="2400" dirty="0" err="1"/>
              <a:t>službe</a:t>
            </a:r>
            <a:r>
              <a:rPr lang="en-GB" sz="24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1036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72F14-D3B4-7203-61CC-612479EC7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1C8FC-DEC2-4D29-C0CF-D75098B79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– </a:t>
            </a:r>
            <a:r>
              <a:rPr lang="en-GB" dirty="0" err="1"/>
              <a:t>Prikupljanje</a:t>
            </a:r>
            <a:r>
              <a:rPr lang="en-GB" dirty="0"/>
              <a:t> alata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materijala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0C840C-1AA1-CA9E-28D9-9402DFADF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0"/>
            <a:r>
              <a:rPr lang="en-US" sz="2400" dirty="0" err="1"/>
              <a:t>Uobičajeni</a:t>
            </a:r>
            <a:r>
              <a:rPr lang="en-US" sz="2400" dirty="0"/>
              <a:t> </a:t>
            </a:r>
            <a:r>
              <a:rPr lang="en-US" sz="2400" dirty="0" err="1"/>
              <a:t>alati</a:t>
            </a:r>
            <a:r>
              <a:rPr lang="en-US" sz="2400" dirty="0"/>
              <a:t> za </a:t>
            </a:r>
            <a:r>
              <a:rPr lang="en-US" sz="2400" dirty="0" err="1"/>
              <a:t>procenu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dirty="0" err="1"/>
              <a:t>uključuju</a:t>
            </a:r>
            <a:r>
              <a:rPr lang="en-GB" sz="2400" dirty="0"/>
              <a:t>:</a:t>
            </a:r>
            <a:endParaRPr lang="en-US" sz="2400" dirty="0"/>
          </a:p>
          <a:p>
            <a:pPr lvl="1"/>
            <a:r>
              <a:rPr lang="pl-PL" sz="2000" b="1" dirty="0"/>
              <a:t>kontrolnu listu ili obrazac za procenu</a:t>
            </a:r>
            <a:r>
              <a:rPr lang="en-GB" sz="2000" dirty="0"/>
              <a:t>,</a:t>
            </a:r>
            <a:endParaRPr lang="en-US" sz="2000" dirty="0"/>
          </a:p>
          <a:p>
            <a:pPr lvl="1"/>
            <a:r>
              <a:rPr lang="it-IT" sz="2000" dirty="0"/>
              <a:t>metar (za proveru širina, visina i nagiba rampi</a:t>
            </a:r>
            <a:r>
              <a:rPr lang="en-GB" sz="2000" dirty="0"/>
              <a:t>),</a:t>
            </a:r>
            <a:endParaRPr lang="en-US" sz="2000" dirty="0"/>
          </a:p>
          <a:p>
            <a:pPr lvl="1"/>
            <a:r>
              <a:rPr lang="en-US" sz="2000" dirty="0" err="1"/>
              <a:t>merač</a:t>
            </a:r>
            <a:r>
              <a:rPr lang="en-US" sz="2000" dirty="0"/>
              <a:t> </a:t>
            </a:r>
            <a:r>
              <a:rPr lang="en-US" sz="2000" dirty="0" err="1"/>
              <a:t>osvetljenja</a:t>
            </a:r>
            <a:r>
              <a:rPr lang="en-US" sz="2000" dirty="0"/>
              <a:t> </a:t>
            </a:r>
            <a:r>
              <a:rPr lang="en-US" sz="2000" i="1" dirty="0"/>
              <a:t>(</a:t>
            </a:r>
            <a:r>
              <a:rPr lang="en-US" sz="2000" i="1" dirty="0" err="1"/>
              <a:t>opciono</a:t>
            </a:r>
            <a:r>
              <a:rPr lang="en-US" sz="2000" i="1" dirty="0"/>
              <a:t>, za </a:t>
            </a:r>
            <a:r>
              <a:rPr lang="en-US" sz="2000" i="1" dirty="0" err="1"/>
              <a:t>proveru</a:t>
            </a:r>
            <a:r>
              <a:rPr lang="en-US" sz="2000" i="1" dirty="0"/>
              <a:t> </a:t>
            </a:r>
            <a:r>
              <a:rPr lang="en-US" sz="2000" i="1" dirty="0" err="1"/>
              <a:t>nivoa</a:t>
            </a:r>
            <a:r>
              <a:rPr lang="en-US" sz="2000" i="1" dirty="0"/>
              <a:t> </a:t>
            </a:r>
            <a:r>
              <a:rPr lang="en-US" sz="2000" i="1" dirty="0" err="1"/>
              <a:t>osvetljenosti</a:t>
            </a:r>
            <a:r>
              <a:rPr lang="en-GB" sz="2000" dirty="0"/>
              <a:t>),</a:t>
            </a:r>
            <a:endParaRPr lang="en-US" sz="2000" dirty="0"/>
          </a:p>
          <a:p>
            <a:pPr lvl="1"/>
            <a:r>
              <a:rPr lang="en-US" sz="2000" dirty="0" err="1"/>
              <a:t>merač</a:t>
            </a:r>
            <a:r>
              <a:rPr lang="en-US" sz="2000" dirty="0"/>
              <a:t> </a:t>
            </a:r>
            <a:r>
              <a:rPr lang="en-US" sz="2000" dirty="0" err="1"/>
              <a:t>nivoa</a:t>
            </a:r>
            <a:r>
              <a:rPr lang="en-US" sz="2000" dirty="0"/>
              <a:t> buke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aplikaciju</a:t>
            </a:r>
            <a:r>
              <a:rPr lang="en-US" sz="2000" dirty="0"/>
              <a:t> </a:t>
            </a:r>
            <a:r>
              <a:rPr lang="en-US" sz="2000" i="1" dirty="0"/>
              <a:t>(</a:t>
            </a:r>
            <a:r>
              <a:rPr lang="en-US" sz="2000" i="1" dirty="0" err="1"/>
              <a:t>opciono</a:t>
            </a:r>
            <a:r>
              <a:rPr lang="en-US" sz="2000" i="1" dirty="0"/>
              <a:t>, za </a:t>
            </a:r>
            <a:r>
              <a:rPr lang="en-US" sz="2000" i="1" dirty="0" err="1"/>
              <a:t>merenje</a:t>
            </a:r>
            <a:r>
              <a:rPr lang="en-US" sz="2000" i="1" dirty="0"/>
              <a:t> </a:t>
            </a:r>
            <a:r>
              <a:rPr lang="en-US" sz="2000" i="1" dirty="0" err="1"/>
              <a:t>ambijentalne</a:t>
            </a:r>
            <a:r>
              <a:rPr lang="en-US" sz="2000" i="1" dirty="0"/>
              <a:t> buke</a:t>
            </a:r>
            <a:r>
              <a:rPr lang="en-GB" sz="2000" dirty="0"/>
              <a:t>),</a:t>
            </a:r>
            <a:endParaRPr lang="en-US" sz="2000" dirty="0"/>
          </a:p>
          <a:p>
            <a:pPr lvl="1"/>
            <a:r>
              <a:rPr lang="en-US" sz="2000" b="1" dirty="0" err="1"/>
              <a:t>fotoaparat</a:t>
            </a:r>
            <a:r>
              <a:rPr lang="en-US" sz="2000" b="1" dirty="0"/>
              <a:t> </a:t>
            </a:r>
            <a:r>
              <a:rPr lang="en-US" sz="2000" b="1" dirty="0" err="1"/>
              <a:t>ili</a:t>
            </a:r>
            <a:r>
              <a:rPr lang="en-US" sz="2000" b="1" dirty="0"/>
              <a:t> </a:t>
            </a:r>
            <a:r>
              <a:rPr lang="en-US" sz="2000" b="1" dirty="0" err="1"/>
              <a:t>kameru</a:t>
            </a:r>
            <a:r>
              <a:rPr lang="en-US" sz="2000" dirty="0"/>
              <a:t> </a:t>
            </a:r>
            <a:r>
              <a:rPr lang="en-US" sz="2000" i="1" dirty="0"/>
              <a:t>(za </a:t>
            </a:r>
            <a:r>
              <a:rPr lang="en-US" sz="2000" i="1" dirty="0" err="1"/>
              <a:t>vizuelno</a:t>
            </a:r>
            <a:r>
              <a:rPr lang="en-US" sz="2000" i="1" dirty="0"/>
              <a:t> </a:t>
            </a:r>
            <a:r>
              <a:rPr lang="en-US" sz="2000" i="1" dirty="0" err="1"/>
              <a:t>dokumentovanje</a:t>
            </a:r>
            <a:r>
              <a:rPr lang="en-US" sz="2000" i="1" dirty="0"/>
              <a:t> </a:t>
            </a:r>
            <a:r>
              <a:rPr lang="en-US" sz="2000" i="1" dirty="0" err="1"/>
              <a:t>uočenih</a:t>
            </a:r>
            <a:r>
              <a:rPr lang="en-US" sz="2000" i="1" dirty="0"/>
              <a:t> </a:t>
            </a:r>
            <a:r>
              <a:rPr lang="en-US" sz="2000" i="1" dirty="0" err="1"/>
              <a:t>problema</a:t>
            </a:r>
            <a:r>
              <a:rPr lang="en-GB" sz="2000" dirty="0"/>
              <a:t>),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eventualno</a:t>
            </a:r>
            <a:endParaRPr lang="en-US" sz="2000" dirty="0"/>
          </a:p>
          <a:p>
            <a:pPr lvl="1"/>
            <a:r>
              <a:rPr lang="en-US" sz="2000" dirty="0" err="1"/>
              <a:t>invalidska</a:t>
            </a:r>
            <a:r>
              <a:rPr lang="en-US" sz="2000" dirty="0"/>
              <a:t> </a:t>
            </a:r>
            <a:r>
              <a:rPr lang="en-US" sz="2000" dirty="0" err="1"/>
              <a:t>kolica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dečja</a:t>
            </a:r>
            <a:r>
              <a:rPr lang="en-US" sz="2000" dirty="0"/>
              <a:t> </a:t>
            </a:r>
            <a:r>
              <a:rPr lang="en-US" sz="2000" dirty="0" err="1"/>
              <a:t>kolica</a:t>
            </a:r>
            <a:r>
              <a:rPr lang="en-US" sz="2000" dirty="0"/>
              <a:t> za </a:t>
            </a:r>
            <a:r>
              <a:rPr lang="en-US" sz="2000" dirty="0" err="1"/>
              <a:t>simulaciju</a:t>
            </a:r>
            <a:r>
              <a:rPr lang="en-US" sz="2000" dirty="0"/>
              <a:t> </a:t>
            </a:r>
            <a:r>
              <a:rPr lang="en-US" sz="2000" dirty="0" err="1"/>
              <a:t>kretanja</a:t>
            </a:r>
            <a:r>
              <a:rPr lang="en-US" sz="2000" dirty="0"/>
              <a:t>, </a:t>
            </a:r>
            <a:r>
              <a:rPr lang="en-US" sz="2000" dirty="0" err="1"/>
              <a:t>ukoliko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</a:t>
            </a:r>
            <a:r>
              <a:rPr lang="en-US" sz="2000" dirty="0" err="1"/>
              <a:t>niko</a:t>
            </a:r>
            <a:r>
              <a:rPr lang="en-US" sz="2000" dirty="0"/>
              <a:t> u </a:t>
            </a:r>
            <a:r>
              <a:rPr lang="en-US" sz="2000" dirty="0" err="1"/>
              <a:t>timu</a:t>
            </a:r>
            <a:r>
              <a:rPr lang="en-US" sz="2000" dirty="0"/>
              <a:t> ne </a:t>
            </a:r>
            <a:r>
              <a:rPr lang="en-US" sz="2000" dirty="0" err="1"/>
              <a:t>koristi</a:t>
            </a:r>
            <a:r>
              <a:rPr lang="en-GB" sz="2000" dirty="0"/>
              <a:t>.</a:t>
            </a:r>
            <a:endParaRPr lang="en-US" sz="2000" dirty="0"/>
          </a:p>
          <a:p>
            <a:pPr lvl="0"/>
            <a:r>
              <a:rPr lang="en-US" sz="2400" dirty="0" err="1"/>
              <a:t>Ponesite</a:t>
            </a:r>
            <a:r>
              <a:rPr lang="en-US" sz="2400" dirty="0"/>
              <a:t> </a:t>
            </a:r>
            <a:r>
              <a:rPr lang="en-US" sz="2400" dirty="0" err="1"/>
              <a:t>sveske</a:t>
            </a:r>
            <a:r>
              <a:rPr lang="en-US" sz="2400" dirty="0"/>
              <a:t> za </a:t>
            </a:r>
            <a:r>
              <a:rPr lang="en-US" sz="2400" dirty="0" err="1"/>
              <a:t>beleške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tablet za </a:t>
            </a:r>
            <a:r>
              <a:rPr lang="en-US" sz="2400" dirty="0" err="1"/>
              <a:t>evidentiranje</a:t>
            </a:r>
            <a:r>
              <a:rPr lang="en-US" sz="2400" dirty="0"/>
              <a:t> </a:t>
            </a:r>
            <a:r>
              <a:rPr lang="en-US" sz="2400" dirty="0" err="1"/>
              <a:t>nalaza</a:t>
            </a:r>
            <a:r>
              <a:rPr lang="en-GB" sz="2400" dirty="0"/>
              <a:t>.</a:t>
            </a:r>
            <a:endParaRPr lang="en-US" sz="2400" dirty="0"/>
          </a:p>
          <a:p>
            <a:pPr lvl="0"/>
            <a:r>
              <a:rPr lang="en-US" sz="2400" dirty="0" err="1"/>
              <a:t>Obezbedite</a:t>
            </a:r>
            <a:r>
              <a:rPr lang="en-US" sz="2400" dirty="0"/>
              <a:t> </a:t>
            </a:r>
            <a:r>
              <a:rPr lang="en-US" sz="2400" dirty="0" err="1"/>
              <a:t>svu</a:t>
            </a:r>
            <a:r>
              <a:rPr lang="en-US" sz="2400" dirty="0"/>
              <a:t> </a:t>
            </a:r>
            <a:r>
              <a:rPr lang="en-US" sz="2400" dirty="0" err="1"/>
              <a:t>potrebnu</a:t>
            </a:r>
            <a:r>
              <a:rPr lang="en-US" sz="2400" dirty="0"/>
              <a:t> </a:t>
            </a:r>
            <a:r>
              <a:rPr lang="en-US" sz="2400" dirty="0" err="1"/>
              <a:t>referentnu</a:t>
            </a:r>
            <a:r>
              <a:rPr lang="en-US" sz="2400" dirty="0"/>
              <a:t> </a:t>
            </a:r>
            <a:r>
              <a:rPr lang="en-US" sz="2400" dirty="0" err="1"/>
              <a:t>dokumentaciju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materijale</a:t>
            </a:r>
            <a:r>
              <a:rPr lang="en-GB" sz="2400" dirty="0"/>
              <a:t>.</a:t>
            </a:r>
            <a:endParaRPr lang="en-US" sz="2400" dirty="0"/>
          </a:p>
          <a:p>
            <a:r>
              <a:rPr lang="pl-PL" sz="2400" dirty="0"/>
              <a:t>Obucite se udobno za kretanje peške i, po potrebi, boravak na otvorenom</a:t>
            </a:r>
            <a:r>
              <a:rPr lang="en-GB" sz="2400" dirty="0"/>
              <a:t>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02562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A13E-BDFE-5CE6-D87D-09094AFD9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2462B-A817-5A6F-8CA5-E7AF6C36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– </a:t>
            </a:r>
            <a:r>
              <a:rPr lang="en-GB" dirty="0"/>
              <a:t>DOZVOLE I OBAVEŠTENJA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6AAF341-F6FC-5918-18B0-9D83CB3B7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US" sz="2800" dirty="0" err="1"/>
              <a:t>Obavestite</a:t>
            </a:r>
            <a:r>
              <a:rPr lang="en-US" sz="2800" dirty="0"/>
              <a:t> </a:t>
            </a:r>
            <a:r>
              <a:rPr lang="en-US" sz="2800" dirty="0" err="1"/>
              <a:t>upravu</a:t>
            </a:r>
            <a:r>
              <a:rPr lang="en-US" sz="2800" dirty="0"/>
              <a:t> </a:t>
            </a:r>
            <a:r>
              <a:rPr lang="en-US" sz="2800" dirty="0" err="1"/>
              <a:t>lokaliteta</a:t>
            </a:r>
            <a:r>
              <a:rPr lang="en-US" sz="2800" dirty="0"/>
              <a:t> o </a:t>
            </a:r>
            <a:r>
              <a:rPr lang="en-US" sz="2800" dirty="0" err="1"/>
              <a:t>sprovođenju</a:t>
            </a:r>
            <a:r>
              <a:rPr lang="en-US" sz="2800" dirty="0"/>
              <a:t> </a:t>
            </a:r>
            <a:r>
              <a:rPr lang="en-US" sz="2800" dirty="0" err="1"/>
              <a:t>procene</a:t>
            </a:r>
            <a:r>
              <a:rPr lang="en-US" sz="2800" dirty="0"/>
              <a:t> (</a:t>
            </a:r>
            <a:r>
              <a:rPr lang="en-US" sz="2800" dirty="0" err="1"/>
              <a:t>ako</a:t>
            </a:r>
            <a:r>
              <a:rPr lang="en-US" sz="2800" dirty="0"/>
              <a:t> </a:t>
            </a:r>
            <a:r>
              <a:rPr lang="en-US" sz="2800" dirty="0" err="1"/>
              <a:t>ste</a:t>
            </a:r>
            <a:r>
              <a:rPr lang="en-US" sz="2800" dirty="0"/>
              <a:t> </a:t>
            </a:r>
            <a:r>
              <a:rPr lang="en-US" sz="2800" dirty="0" err="1"/>
              <a:t>eksterni</a:t>
            </a:r>
            <a:r>
              <a:rPr lang="en-US" sz="2800" dirty="0"/>
              <a:t> </a:t>
            </a:r>
            <a:r>
              <a:rPr lang="en-US" sz="2800" dirty="0" err="1"/>
              <a:t>procenjivač</a:t>
            </a:r>
            <a:r>
              <a:rPr lang="en-US" sz="2800" dirty="0"/>
              <a:t>)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pribavite</a:t>
            </a:r>
            <a:r>
              <a:rPr lang="en-US" sz="2800" dirty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potrebne</a:t>
            </a:r>
            <a:r>
              <a:rPr lang="en-US" sz="2800" dirty="0"/>
              <a:t> </a:t>
            </a:r>
            <a:r>
              <a:rPr lang="en-US" sz="2800" dirty="0" err="1"/>
              <a:t>dozvole</a:t>
            </a:r>
            <a:r>
              <a:rPr lang="en-US" sz="2800" dirty="0"/>
              <a:t> za </a:t>
            </a:r>
            <a:r>
              <a:rPr lang="en-US" sz="2800" dirty="0" err="1"/>
              <a:t>pristup</a:t>
            </a:r>
            <a:r>
              <a:rPr lang="en-US" sz="2800" dirty="0"/>
              <a:t> </a:t>
            </a:r>
            <a:r>
              <a:rPr lang="en-US" sz="2800" dirty="0" err="1"/>
              <a:t>svim</a:t>
            </a:r>
            <a:r>
              <a:rPr lang="en-US" sz="2800" dirty="0"/>
              <a:t> </a:t>
            </a:r>
            <a:r>
              <a:rPr lang="en-US" sz="2800" dirty="0" err="1"/>
              <a:t>zonama</a:t>
            </a:r>
            <a:r>
              <a:rPr lang="en-GB" sz="2800" dirty="0"/>
              <a:t>.</a:t>
            </a:r>
            <a:endParaRPr lang="en-US" sz="2800" dirty="0"/>
          </a:p>
          <a:p>
            <a:pPr lvl="1"/>
            <a:r>
              <a:rPr lang="en-US" sz="2800" dirty="0"/>
              <a:t>Ako </a:t>
            </a:r>
            <a:r>
              <a:rPr lang="en-US" sz="2800" dirty="0" err="1"/>
              <a:t>procenu</a:t>
            </a:r>
            <a:r>
              <a:rPr lang="en-US" sz="2800" dirty="0"/>
              <a:t> </a:t>
            </a:r>
            <a:r>
              <a:rPr lang="en-US" sz="2800" dirty="0" err="1"/>
              <a:t>sprovodite</a:t>
            </a:r>
            <a:r>
              <a:rPr lang="en-US" sz="2800" dirty="0"/>
              <a:t> </a:t>
            </a:r>
            <a:r>
              <a:rPr lang="en-US" sz="2800" dirty="0" err="1"/>
              <a:t>interno</a:t>
            </a:r>
            <a:r>
              <a:rPr lang="en-US" sz="2800" dirty="0"/>
              <a:t>, </a:t>
            </a:r>
            <a:r>
              <a:rPr lang="en-US" sz="2800" dirty="0" err="1"/>
              <a:t>svakako</a:t>
            </a:r>
            <a:r>
              <a:rPr lang="en-US" sz="2800" dirty="0"/>
              <a:t> </a:t>
            </a:r>
            <a:r>
              <a:rPr lang="en-US" sz="2800" dirty="0" err="1"/>
              <a:t>obavestite</a:t>
            </a:r>
            <a:r>
              <a:rPr lang="en-US" sz="2800" dirty="0"/>
              <a:t> </a:t>
            </a:r>
            <a:r>
              <a:rPr lang="en-US" sz="2800" dirty="0" err="1"/>
              <a:t>tim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nadređene</a:t>
            </a:r>
            <a:r>
              <a:rPr lang="en-US" sz="2800" dirty="0"/>
              <a:t> </a:t>
            </a:r>
            <a:r>
              <a:rPr lang="en-US" sz="2800" dirty="0" err="1"/>
              <a:t>kako</a:t>
            </a:r>
            <a:r>
              <a:rPr lang="en-US" sz="2800" dirty="0"/>
              <a:t> bi </a:t>
            </a:r>
            <a:r>
              <a:rPr lang="en-US" sz="2800" dirty="0" err="1"/>
              <a:t>razumeli</a:t>
            </a:r>
            <a:r>
              <a:rPr lang="en-US" sz="2800" dirty="0"/>
              <a:t> </a:t>
            </a:r>
            <a:r>
              <a:rPr lang="en-US" sz="2800" dirty="0" err="1"/>
              <a:t>šta</a:t>
            </a:r>
            <a:r>
              <a:rPr lang="en-US" sz="2800" dirty="0"/>
              <a:t> se </a:t>
            </a:r>
            <a:r>
              <a:rPr lang="en-US" sz="2800" dirty="0" err="1"/>
              <a:t>sprovodi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zbog</a:t>
            </a:r>
            <a:r>
              <a:rPr lang="en-US" sz="2800" dirty="0"/>
              <a:t> </a:t>
            </a:r>
            <a:r>
              <a:rPr lang="en-US" sz="2800" dirty="0" err="1"/>
              <a:t>čega</a:t>
            </a:r>
            <a:endParaRPr lang="en-GB" sz="2800" dirty="0"/>
          </a:p>
          <a:p>
            <a:pPr lvl="1"/>
            <a:r>
              <a:rPr lang="en-US" sz="2800" dirty="0"/>
              <a:t>Ako je </a:t>
            </a:r>
            <a:r>
              <a:rPr lang="en-US" sz="2800" dirty="0" err="1"/>
              <a:t>lokalitet</a:t>
            </a:r>
            <a:r>
              <a:rPr lang="en-US" sz="2800" dirty="0"/>
              <a:t> </a:t>
            </a:r>
            <a:r>
              <a:rPr lang="en-US" sz="2800" dirty="0" err="1"/>
              <a:t>otvoren</a:t>
            </a:r>
            <a:r>
              <a:rPr lang="en-US" sz="2800" dirty="0"/>
              <a:t> za </a:t>
            </a:r>
            <a:r>
              <a:rPr lang="en-US" sz="2800" dirty="0" err="1"/>
              <a:t>javnost</a:t>
            </a:r>
            <a:r>
              <a:rPr lang="en-US" sz="2800" dirty="0"/>
              <a:t> </a:t>
            </a:r>
            <a:r>
              <a:rPr lang="en-US" sz="2800" dirty="0" err="1"/>
              <a:t>tokom</a:t>
            </a:r>
            <a:r>
              <a:rPr lang="en-US" sz="2800" dirty="0"/>
              <a:t> </a:t>
            </a:r>
            <a:r>
              <a:rPr lang="en-US" sz="2800" dirty="0" err="1"/>
              <a:t>procene</a:t>
            </a:r>
            <a:r>
              <a:rPr lang="en-US" sz="2800" dirty="0"/>
              <a:t>, </a:t>
            </a:r>
            <a:r>
              <a:rPr lang="en-US" sz="2800" dirty="0" err="1"/>
              <a:t>odlučite</a:t>
            </a:r>
            <a:r>
              <a:rPr lang="en-US" sz="2800" dirty="0"/>
              <a:t> da li </a:t>
            </a:r>
            <a:r>
              <a:rPr lang="en-US" sz="2800" dirty="0" err="1"/>
              <a:t>ćete</a:t>
            </a:r>
            <a:r>
              <a:rPr lang="en-US" sz="2800" dirty="0"/>
              <a:t> se </a:t>
            </a:r>
            <a:r>
              <a:rPr lang="en-US" sz="2800" dirty="0" err="1"/>
              <a:t>uklopiti</a:t>
            </a:r>
            <a:r>
              <a:rPr lang="en-US" sz="2800" dirty="0"/>
              <a:t> </a:t>
            </a:r>
            <a:r>
              <a:rPr lang="en-US" sz="2800" dirty="0" err="1"/>
              <a:t>među</a:t>
            </a:r>
            <a:r>
              <a:rPr lang="en-US" sz="2800" dirty="0"/>
              <a:t> </a:t>
            </a:r>
            <a:r>
              <a:rPr lang="en-US" sz="2800" dirty="0" err="1"/>
              <a:t>posetioce</a:t>
            </a:r>
            <a:r>
              <a:rPr lang="en-US" sz="2800" dirty="0"/>
              <a:t> (</a:t>
            </a:r>
            <a:r>
              <a:rPr lang="en-US" sz="2800" dirty="0" err="1"/>
              <a:t>poput</a:t>
            </a:r>
            <a:r>
              <a:rPr lang="en-US" sz="2800" dirty="0"/>
              <a:t> „</a:t>
            </a:r>
            <a:r>
              <a:rPr lang="en-US" sz="2800" dirty="0" err="1"/>
              <a:t>tajnog</a:t>
            </a:r>
            <a:r>
              <a:rPr lang="en-US" sz="2800" dirty="0"/>
              <a:t> </a:t>
            </a:r>
            <a:r>
              <a:rPr lang="en-US" sz="2800" dirty="0" err="1"/>
              <a:t>gosta</a:t>
            </a:r>
            <a:r>
              <a:rPr lang="en-US" sz="2800" dirty="0"/>
              <a:t>“)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ćete</a:t>
            </a:r>
            <a:r>
              <a:rPr lang="en-US" sz="2800" dirty="0"/>
              <a:t> se </a:t>
            </a:r>
            <a:r>
              <a:rPr lang="en-US" sz="2800" dirty="0" err="1"/>
              <a:t>predstaviti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najaviti</a:t>
            </a:r>
            <a:r>
              <a:rPr lang="en-US" sz="2800" dirty="0"/>
              <a:t> </a:t>
            </a:r>
            <a:r>
              <a:rPr lang="en-US" sz="2800" dirty="0" err="1"/>
              <a:t>svoje</a:t>
            </a:r>
            <a:r>
              <a:rPr lang="en-US" sz="2800" dirty="0"/>
              <a:t> </a:t>
            </a:r>
            <a:r>
              <a:rPr lang="en-US" sz="2800" dirty="0" err="1"/>
              <a:t>prisustvo</a:t>
            </a:r>
            <a:r>
              <a:rPr lang="en-GB" sz="2800" dirty="0"/>
              <a:t>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0260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5B1B7-92E5-13CA-1E1B-B83B7A97C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0C4B-7AB9-367C-43E7-9331C8EDF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– </a:t>
            </a:r>
            <a:r>
              <a:rPr lang="en-GB" dirty="0"/>
              <a:t>BEZBEDONOSNI ASPEKTI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B2E847-8EC0-3BCE-2F0C-D9347528B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US" sz="2800" dirty="0" err="1"/>
              <a:t>Vodite</a:t>
            </a:r>
            <a:r>
              <a:rPr lang="en-US" sz="2800" dirty="0"/>
              <a:t> </a:t>
            </a:r>
            <a:r>
              <a:rPr lang="en-US" sz="2800" dirty="0" err="1"/>
              <a:t>računa</a:t>
            </a:r>
            <a:r>
              <a:rPr lang="en-US" sz="2800" dirty="0"/>
              <a:t> da </a:t>
            </a:r>
            <a:r>
              <a:rPr lang="en-US" sz="2800" dirty="0" err="1"/>
              <a:t>aktivnosti</a:t>
            </a:r>
            <a:r>
              <a:rPr lang="en-US" sz="2800" dirty="0"/>
              <a:t> </a:t>
            </a:r>
            <a:r>
              <a:rPr lang="en-US" sz="2800" dirty="0" err="1"/>
              <a:t>tokom</a:t>
            </a:r>
            <a:r>
              <a:rPr lang="en-US" sz="2800" dirty="0"/>
              <a:t> </a:t>
            </a:r>
            <a:r>
              <a:rPr lang="en-US" sz="2800" dirty="0" err="1"/>
              <a:t>procene</a:t>
            </a:r>
            <a:r>
              <a:rPr lang="en-US" sz="2800" dirty="0"/>
              <a:t> ne </a:t>
            </a:r>
            <a:r>
              <a:rPr lang="en-US" sz="2800" dirty="0" err="1"/>
              <a:t>stvaraju</a:t>
            </a:r>
            <a:r>
              <a:rPr lang="en-US" sz="2800" dirty="0"/>
              <a:t> </a:t>
            </a:r>
            <a:r>
              <a:rPr lang="en-US" sz="2800" dirty="0" err="1"/>
              <a:t>dodatne</a:t>
            </a:r>
            <a:r>
              <a:rPr lang="en-US" sz="2800" dirty="0"/>
              <a:t> </a:t>
            </a:r>
            <a:r>
              <a:rPr lang="en-US" sz="2800" dirty="0" err="1"/>
              <a:t>rizike</a:t>
            </a:r>
            <a:r>
              <a:rPr lang="en-US" sz="2800" dirty="0"/>
              <a:t>.</a:t>
            </a:r>
          </a:p>
          <a:p>
            <a:pPr lvl="2"/>
            <a:r>
              <a:rPr lang="en-US" sz="2400" dirty="0"/>
              <a:t>Na primer, </a:t>
            </a:r>
            <a:r>
              <a:rPr lang="en-US" sz="2400" dirty="0" err="1"/>
              <a:t>ako</a:t>
            </a:r>
            <a:r>
              <a:rPr lang="en-US" sz="2400" dirty="0"/>
              <a:t> </a:t>
            </a:r>
            <a:r>
              <a:rPr lang="en-US" sz="2400" dirty="0" err="1"/>
              <a:t>merite</a:t>
            </a:r>
            <a:r>
              <a:rPr lang="en-US" sz="2400" dirty="0"/>
              <a:t> </a:t>
            </a:r>
            <a:r>
              <a:rPr lang="en-US" sz="2400" dirty="0" err="1"/>
              <a:t>dimenzije</a:t>
            </a:r>
            <a:r>
              <a:rPr lang="en-US" sz="2400" dirty="0"/>
              <a:t> </a:t>
            </a:r>
            <a:r>
              <a:rPr lang="en-US" sz="2400" dirty="0" err="1"/>
              <a:t>stepenica</a:t>
            </a:r>
            <a:r>
              <a:rPr lang="en-US" sz="2400" dirty="0"/>
              <a:t>, </a:t>
            </a:r>
            <a:r>
              <a:rPr lang="en-US" sz="2400" dirty="0" err="1"/>
              <a:t>nemojte</a:t>
            </a:r>
            <a:r>
              <a:rPr lang="en-US" sz="2400" dirty="0"/>
              <a:t> </a:t>
            </a:r>
            <a:r>
              <a:rPr lang="en-US" sz="2400" dirty="0" err="1"/>
              <a:t>predugo</a:t>
            </a:r>
            <a:r>
              <a:rPr lang="en-US" sz="2400" dirty="0"/>
              <a:t> </a:t>
            </a:r>
            <a:r>
              <a:rPr lang="en-US" sz="2400" dirty="0" err="1"/>
              <a:t>zauzimati</a:t>
            </a:r>
            <a:r>
              <a:rPr lang="en-US" sz="2400" dirty="0"/>
              <a:t> </a:t>
            </a:r>
            <a:r>
              <a:rPr lang="en-US" sz="2400" dirty="0" err="1"/>
              <a:t>prolaz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time </a:t>
            </a:r>
            <a:r>
              <a:rPr lang="en-US" sz="2400" dirty="0" err="1"/>
              <a:t>povećati</a:t>
            </a:r>
            <a:r>
              <a:rPr lang="en-US" sz="2400" dirty="0"/>
              <a:t> </a:t>
            </a:r>
            <a:r>
              <a:rPr lang="en-US" sz="2400" dirty="0" err="1"/>
              <a:t>rizik</a:t>
            </a:r>
            <a:r>
              <a:rPr lang="en-US" sz="2400" dirty="0"/>
              <a:t> da se </a:t>
            </a:r>
            <a:r>
              <a:rPr lang="en-US" sz="2400" dirty="0" err="1"/>
              <a:t>neko</a:t>
            </a:r>
            <a:r>
              <a:rPr lang="en-US" sz="2400" dirty="0"/>
              <a:t> </a:t>
            </a:r>
            <a:r>
              <a:rPr lang="en-US" sz="2400" dirty="0" err="1"/>
              <a:t>saplete</a:t>
            </a:r>
            <a:r>
              <a:rPr lang="en-US" sz="2400" dirty="0"/>
              <a:t>. Ako </a:t>
            </a:r>
            <a:r>
              <a:rPr lang="en-US" sz="2400" dirty="0" err="1"/>
              <a:t>fotografišete</a:t>
            </a:r>
            <a:r>
              <a:rPr lang="en-US" sz="2400" dirty="0"/>
              <a:t>, </a:t>
            </a:r>
            <a:r>
              <a:rPr lang="en-US" sz="2400" dirty="0" err="1"/>
              <a:t>izbegavajte</a:t>
            </a:r>
            <a:r>
              <a:rPr lang="en-US" sz="2400" dirty="0"/>
              <a:t> </a:t>
            </a:r>
            <a:r>
              <a:rPr lang="en-US" sz="2400" dirty="0" err="1"/>
              <a:t>snimanje</a:t>
            </a:r>
            <a:r>
              <a:rPr lang="en-US" sz="2400" dirty="0"/>
              <a:t>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prepoznate</a:t>
            </a:r>
            <a:r>
              <a:rPr lang="en-US" sz="2400" dirty="0"/>
              <a:t> bez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saglasnosti</a:t>
            </a:r>
            <a:r>
              <a:rPr lang="en-US" sz="2400" dirty="0"/>
              <a:t>.</a:t>
            </a:r>
          </a:p>
          <a:p>
            <a:pPr lvl="1"/>
            <a:r>
              <a:rPr lang="en-US" sz="2800" dirty="0"/>
              <a:t>Ako </a:t>
            </a:r>
            <a:r>
              <a:rPr lang="en-US" sz="2800" dirty="0" err="1"/>
              <a:t>neki</a:t>
            </a:r>
            <a:r>
              <a:rPr lang="en-US" sz="2800" dirty="0"/>
              <a:t> </a:t>
            </a:r>
            <a:r>
              <a:rPr lang="en-US" sz="2800" dirty="0" err="1"/>
              <a:t>član</a:t>
            </a:r>
            <a:r>
              <a:rPr lang="en-US" sz="2800" dirty="0"/>
              <a:t> </a:t>
            </a:r>
            <a:r>
              <a:rPr lang="en-US" sz="2800" dirty="0" err="1"/>
              <a:t>tima</a:t>
            </a:r>
            <a:r>
              <a:rPr lang="en-US" sz="2800" dirty="0"/>
              <a:t> </a:t>
            </a:r>
            <a:r>
              <a:rPr lang="en-US" sz="2800" dirty="0" err="1"/>
              <a:t>ima</a:t>
            </a:r>
            <a:r>
              <a:rPr lang="en-US" sz="2800" dirty="0"/>
              <a:t> </a:t>
            </a:r>
            <a:r>
              <a:rPr lang="en-US" sz="2800" dirty="0" err="1"/>
              <a:t>invaliditet</a:t>
            </a:r>
            <a:r>
              <a:rPr lang="en-US" sz="2800" dirty="0"/>
              <a:t>, </a:t>
            </a:r>
            <a:r>
              <a:rPr lang="en-US" sz="2800" dirty="0" err="1"/>
              <a:t>obezbedite</a:t>
            </a:r>
            <a:r>
              <a:rPr lang="en-US" sz="2800" dirty="0"/>
              <a:t> da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sama</a:t>
            </a:r>
            <a:r>
              <a:rPr lang="en-US" sz="2800" dirty="0"/>
              <a:t> </a:t>
            </a:r>
            <a:r>
              <a:rPr lang="en-US" sz="2800" dirty="0" err="1"/>
              <a:t>ruta</a:t>
            </a:r>
            <a:r>
              <a:rPr lang="en-US" sz="2800" dirty="0"/>
              <a:t> </a:t>
            </a:r>
            <a:r>
              <a:rPr lang="en-US" sz="2800" dirty="0" err="1"/>
              <a:t>procene</a:t>
            </a:r>
            <a:r>
              <a:rPr lang="en-US" sz="2800" dirty="0"/>
              <a:t> </a:t>
            </a:r>
            <a:r>
              <a:rPr lang="en-US" sz="2800" dirty="0" err="1"/>
              <a:t>bude</a:t>
            </a:r>
            <a:r>
              <a:rPr lang="en-US" sz="2800" dirty="0"/>
              <a:t> </a:t>
            </a:r>
            <a:r>
              <a:rPr lang="en-US" sz="2800" dirty="0" err="1"/>
              <a:t>bezbedna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odgovarajuća</a:t>
            </a:r>
            <a:r>
              <a:rPr lang="en-US" sz="2800" dirty="0"/>
              <a:t> za </a:t>
            </a:r>
            <a:r>
              <a:rPr lang="en-US" sz="2800" dirty="0" err="1"/>
              <a:t>njega</a:t>
            </a:r>
            <a:endParaRPr lang="en-US" sz="2800" dirty="0"/>
          </a:p>
          <a:p>
            <a:pPr lvl="2"/>
            <a:r>
              <a:rPr lang="en-US" sz="2400" dirty="0"/>
              <a:t>Na primer, </a:t>
            </a:r>
            <a:r>
              <a:rPr lang="en-US" sz="2400" dirty="0" err="1"/>
              <a:t>ako</a:t>
            </a:r>
            <a:r>
              <a:rPr lang="en-US" sz="2400" dirty="0"/>
              <a:t> </a:t>
            </a:r>
            <a:r>
              <a:rPr lang="en-US" sz="2400" dirty="0" err="1"/>
              <a:t>lokalitet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nepristupačne</a:t>
            </a:r>
            <a:r>
              <a:rPr lang="en-US" sz="2400" dirty="0"/>
              <a:t> </a:t>
            </a:r>
            <a:r>
              <a:rPr lang="en-US" sz="2400" dirty="0" err="1"/>
              <a:t>delove</a:t>
            </a:r>
            <a:r>
              <a:rPr lang="en-US" sz="2400" dirty="0"/>
              <a:t>, </a:t>
            </a:r>
            <a:r>
              <a:rPr lang="en-US" sz="2400" dirty="0" err="1"/>
              <a:t>unapred</a:t>
            </a:r>
            <a:r>
              <a:rPr lang="en-US" sz="2400" dirty="0"/>
              <a:t> </a:t>
            </a:r>
            <a:r>
              <a:rPr lang="en-US" sz="2400" dirty="0" err="1"/>
              <a:t>isplanirajte</a:t>
            </a:r>
            <a:r>
              <a:rPr lang="en-US" sz="2400" dirty="0"/>
              <a:t> </a:t>
            </a:r>
            <a:r>
              <a:rPr lang="en-US" sz="2400" dirty="0" err="1"/>
              <a:t>način</a:t>
            </a:r>
            <a:r>
              <a:rPr lang="en-US" sz="2400" dirty="0"/>
              <a:t> </a:t>
            </a:r>
            <a:r>
              <a:rPr lang="en-US" sz="2400" dirty="0" err="1"/>
              <a:t>njihovog</a:t>
            </a:r>
            <a:r>
              <a:rPr lang="en-US" sz="2400" dirty="0"/>
              <a:t> </a:t>
            </a:r>
            <a:r>
              <a:rPr lang="en-US" sz="2400" dirty="0" err="1"/>
              <a:t>obilaska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procenite</a:t>
            </a:r>
            <a:r>
              <a:rPr lang="en-US" sz="2400" dirty="0"/>
              <a:t> da li </a:t>
            </a:r>
            <a:r>
              <a:rPr lang="en-US" sz="2400" dirty="0" err="1"/>
              <a:t>ih</a:t>
            </a:r>
            <a:r>
              <a:rPr lang="en-US" sz="2400" dirty="0"/>
              <a:t> za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osobu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</a:t>
            </a:r>
            <a:r>
              <a:rPr lang="en-US" sz="2400" dirty="0" err="1"/>
              <a:t>izostaviti</a:t>
            </a:r>
            <a:r>
              <a:rPr lang="en-US" sz="2400" dirty="0"/>
              <a:t>. </a:t>
            </a:r>
            <a:r>
              <a:rPr lang="en-US" sz="2400" dirty="0" err="1"/>
              <a:t>Cilj</a:t>
            </a:r>
            <a:r>
              <a:rPr lang="en-US" sz="2400" dirty="0"/>
              <a:t> je da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sam</a:t>
            </a:r>
            <a:r>
              <a:rPr lang="en-US" sz="2400" dirty="0"/>
              <a:t> </a:t>
            </a:r>
            <a:r>
              <a:rPr lang="en-US" sz="2400" dirty="0" err="1"/>
              <a:t>proces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r>
              <a:rPr lang="en-US" sz="2400" dirty="0"/>
              <a:t> </a:t>
            </a:r>
            <a:r>
              <a:rPr lang="en-US" sz="2400" dirty="0" err="1"/>
              <a:t>bude</a:t>
            </a:r>
            <a:r>
              <a:rPr lang="en-US" sz="2400" dirty="0"/>
              <a:t> </a:t>
            </a:r>
            <a:r>
              <a:rPr lang="en-US" sz="2400" dirty="0" err="1"/>
              <a:t>inkluzivan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pažljivo</a:t>
            </a:r>
            <a:r>
              <a:rPr lang="en-US" sz="2400" dirty="0"/>
              <a:t> </a:t>
            </a:r>
            <a:r>
              <a:rPr lang="en-US" sz="2400" dirty="0" err="1"/>
              <a:t>organizovan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29287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224</TotalTime>
  <Words>1920</Words>
  <Application>Microsoft Office PowerPoint</Application>
  <PresentationFormat>Widescreen</PresentationFormat>
  <Paragraphs>187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Calibri</vt:lpstr>
      <vt:lpstr>Wingdings</vt:lpstr>
      <vt:lpstr>Retrospect</vt:lpstr>
      <vt:lpstr>MODUL 3: Sprovođenje procene i ocene pristupačnosti lokaliteta</vt:lpstr>
      <vt:lpstr>Ciljevi učenja</vt:lpstr>
      <vt:lpstr>Vrste procena pristupačnosti</vt:lpstr>
      <vt:lpstr>Vrste procena pristupačnosti</vt:lpstr>
      <vt:lpstr>Priprema procene - DEFINISANJE OBUHVATA</vt:lpstr>
      <vt:lpstr>Priprema procene – FORMIRANJE TIMA</vt:lpstr>
      <vt:lpstr>Priprema procene – Prikupljanje alata i materijala</vt:lpstr>
      <vt:lpstr>Priprema procene – DOZVOLE I OBAVEŠTENJA</vt:lpstr>
      <vt:lpstr>Priprema procene – BEZBEDONOSNI ASPEKTI</vt:lpstr>
      <vt:lpstr>Elementi kontrolne liste za procenu pristupačnosti</vt:lpstr>
      <vt:lpstr>Elementi kontrolne liste za procenu pristupačnosti</vt:lpstr>
      <vt:lpstr>Elementi kontrolne liste za procenu pristupačnosti</vt:lpstr>
      <vt:lpstr>Saveti za efikasnu procenu</vt:lpstr>
      <vt:lpstr>Evidentiranje i izveštavanje o nalazima</vt:lpstr>
      <vt:lpstr>Izrada praktičnih preporuka</vt:lpstr>
      <vt:lpstr>Prioritizacija preporuka</vt:lpstr>
      <vt:lpstr>Ključne poruke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RARIS</cp:lastModifiedBy>
  <cp:revision>26</cp:revision>
  <dcterms:created xsi:type="dcterms:W3CDTF">2026-01-18T21:27:19Z</dcterms:created>
  <dcterms:modified xsi:type="dcterms:W3CDTF">2026-05-27T10:37:13Z</dcterms:modified>
</cp:coreProperties>
</file>